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5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B1E47-28EE-466E-BD81-887E2ADFEE48}" type="datetimeFigureOut">
              <a:rPr lang="ru-RU" smtClean="0"/>
              <a:pPr/>
              <a:t>07.09.2016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5236-0219-4220-AEF1-73A4C4C43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B1E47-28EE-466E-BD81-887E2ADFEE48}" type="datetimeFigureOut">
              <a:rPr lang="ru-RU" smtClean="0"/>
              <a:pPr/>
              <a:t>07.09.2016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5236-0219-4220-AEF1-73A4C4C43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B1E47-28EE-466E-BD81-887E2ADFEE48}" type="datetimeFigureOut">
              <a:rPr lang="ru-RU" smtClean="0"/>
              <a:pPr/>
              <a:t>07.09.2016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5236-0219-4220-AEF1-73A4C4C43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B1E47-28EE-466E-BD81-887E2ADFEE48}" type="datetimeFigureOut">
              <a:rPr lang="ru-RU" smtClean="0"/>
              <a:pPr/>
              <a:t>07.09.2016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5236-0219-4220-AEF1-73A4C4C43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B1E47-28EE-466E-BD81-887E2ADFEE48}" type="datetimeFigureOut">
              <a:rPr lang="ru-RU" smtClean="0"/>
              <a:pPr/>
              <a:t>07.09.2016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5236-0219-4220-AEF1-73A4C4C43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B1E47-28EE-466E-BD81-887E2ADFEE48}" type="datetimeFigureOut">
              <a:rPr lang="ru-RU" smtClean="0"/>
              <a:pPr/>
              <a:t>07.09.2016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5236-0219-4220-AEF1-73A4C4C43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B1E47-28EE-466E-BD81-887E2ADFEE48}" type="datetimeFigureOut">
              <a:rPr lang="ru-RU" smtClean="0"/>
              <a:pPr/>
              <a:t>07.09.2016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5236-0219-4220-AEF1-73A4C4C43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B1E47-28EE-466E-BD81-887E2ADFEE48}" type="datetimeFigureOut">
              <a:rPr lang="ru-RU" smtClean="0"/>
              <a:pPr/>
              <a:t>07.09.2016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5236-0219-4220-AEF1-73A4C4C43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B1E47-28EE-466E-BD81-887E2ADFEE48}" type="datetimeFigureOut">
              <a:rPr lang="ru-RU" smtClean="0"/>
              <a:pPr/>
              <a:t>07.09.2016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5236-0219-4220-AEF1-73A4C4C43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B1E47-28EE-466E-BD81-887E2ADFEE48}" type="datetimeFigureOut">
              <a:rPr lang="ru-RU" smtClean="0"/>
              <a:pPr/>
              <a:t>07.09.2016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5236-0219-4220-AEF1-73A4C4C43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B1E47-28EE-466E-BD81-887E2ADFEE48}" type="datetimeFigureOut">
              <a:rPr lang="ru-RU" smtClean="0"/>
              <a:pPr/>
              <a:t>07.09.2016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61C5236-0219-4220-AEF1-73A4C4C430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C7B1E47-28EE-466E-BD81-887E2ADFEE48}" type="datetimeFigureOut">
              <a:rPr lang="ru-RU" smtClean="0"/>
              <a:pPr/>
              <a:t>07.09.2016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61C5236-0219-4220-AEF1-73A4C4C4301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1485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0" dirty="0" smtClean="0">
                <a:solidFill>
                  <a:schemeClr val="tx1"/>
                </a:solidFill>
                <a:effectLst/>
              </a:rPr>
              <a:t>Презентация  дополнительного раздела основной общеобразовательной программы дошкольного образования Муниципального бюджетного дошкольного образовательного учреждения «Детский сад </a:t>
            </a:r>
            <a:r>
              <a:rPr lang="ru-RU" sz="3600" b="0" dirty="0" smtClean="0">
                <a:solidFill>
                  <a:schemeClr val="tx1"/>
                </a:solidFill>
                <a:effectLst/>
              </a:rPr>
              <a:t>комбинированного вида № 53»</a:t>
            </a:r>
            <a:r>
              <a:rPr lang="ru-RU" sz="3600" b="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3600" b="0" dirty="0" smtClean="0">
                <a:solidFill>
                  <a:schemeClr val="tx1"/>
                </a:solidFill>
                <a:effectLst/>
              </a:rPr>
            </a:br>
            <a:r>
              <a:rPr lang="ru-RU" sz="3600" b="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3600" b="0" dirty="0" smtClean="0">
                <a:solidFill>
                  <a:schemeClr val="tx1"/>
                </a:solidFill>
                <a:effectLst/>
              </a:rPr>
            </a:br>
            <a:r>
              <a:rPr lang="ru-RU" sz="3600" b="0" dirty="0" smtClean="0">
                <a:solidFill>
                  <a:schemeClr val="tx1"/>
                </a:solidFill>
                <a:effectLst/>
              </a:rPr>
              <a:t> г. Новомосковск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96743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latin typeface="+mj-lt"/>
              </a:rPr>
              <a:t>Физическое развитие.</a:t>
            </a:r>
            <a:endParaRPr lang="ru-RU" sz="2400" dirty="0" smtClean="0">
              <a:latin typeface="+mj-lt"/>
            </a:endParaRPr>
          </a:p>
          <a:p>
            <a:r>
              <a:rPr lang="ru-RU" sz="2400" dirty="0" smtClean="0">
                <a:latin typeface="+mj-lt"/>
              </a:rPr>
              <a:t>      - развитие физических качеств;</a:t>
            </a:r>
          </a:p>
          <a:p>
            <a:r>
              <a:rPr lang="ru-RU" sz="2400" dirty="0" smtClean="0">
                <a:latin typeface="+mj-lt"/>
              </a:rPr>
              <a:t>      - правильное формирование опорно-двигательной системы организма, развитие равновесия, координации  движений, крупной и мелкой моторики;</a:t>
            </a:r>
          </a:p>
          <a:p>
            <a:r>
              <a:rPr lang="ru-RU" sz="2400" dirty="0" smtClean="0">
                <a:latin typeface="+mj-lt"/>
              </a:rPr>
              <a:t>      - правильное выполнение основных движений;</a:t>
            </a:r>
          </a:p>
          <a:p>
            <a:r>
              <a:rPr lang="ru-RU" sz="2400" dirty="0" smtClean="0">
                <a:latin typeface="+mj-lt"/>
              </a:rPr>
              <a:t>      - формирование начальных представлений о некоторых видах спорта;</a:t>
            </a:r>
          </a:p>
          <a:p>
            <a:r>
              <a:rPr lang="ru-RU" sz="2400" dirty="0" smtClean="0">
                <a:latin typeface="+mj-lt"/>
              </a:rPr>
              <a:t>      - овладение подвижными играми с правилами;</a:t>
            </a:r>
          </a:p>
          <a:p>
            <a:r>
              <a:rPr lang="ru-RU" sz="2400" dirty="0" smtClean="0">
                <a:latin typeface="+mj-lt"/>
              </a:rPr>
              <a:t>      - становление целенаправленности и </a:t>
            </a:r>
            <a:r>
              <a:rPr lang="ru-RU" sz="2400" dirty="0" err="1" smtClean="0">
                <a:latin typeface="+mj-lt"/>
              </a:rPr>
              <a:t>саморегуляции</a:t>
            </a:r>
            <a:r>
              <a:rPr lang="ru-RU" sz="2400" dirty="0" smtClean="0">
                <a:latin typeface="+mj-lt"/>
              </a:rPr>
              <a:t> в двигательной сфере;</a:t>
            </a:r>
          </a:p>
          <a:p>
            <a:r>
              <a:rPr lang="ru-RU" sz="2400" dirty="0" smtClean="0">
                <a:latin typeface="+mj-lt"/>
              </a:rPr>
              <a:t> - овладение элементарными нормами и правилами здорового образа жизни.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59735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000" b="1" dirty="0" smtClean="0">
                <a:latin typeface="+mj-lt"/>
              </a:rPr>
              <a:t>Используемые Примерные программы</a:t>
            </a:r>
            <a:endParaRPr lang="ru-RU" sz="2000" dirty="0" smtClean="0">
              <a:latin typeface="+mj-lt"/>
            </a:endParaRPr>
          </a:p>
          <a:p>
            <a:r>
              <a:rPr lang="ru-RU" sz="2000" b="1" dirty="0">
                <a:latin typeface="+mj-lt"/>
              </a:rPr>
              <a:t>В группах общеразвивающей направленности </a:t>
            </a:r>
            <a:r>
              <a:rPr lang="ru-RU" sz="2000" dirty="0">
                <a:latin typeface="+mj-lt"/>
              </a:rPr>
              <a:t>осуществляется реализация образовательной программы дошкольного образования.</a:t>
            </a:r>
          </a:p>
          <a:p>
            <a:r>
              <a:rPr lang="ru-RU" sz="2000" dirty="0">
                <a:latin typeface="+mj-lt"/>
              </a:rPr>
              <a:t> </a:t>
            </a:r>
            <a:r>
              <a:rPr lang="ru-RU" sz="2000" b="1" dirty="0">
                <a:latin typeface="+mj-lt"/>
              </a:rPr>
              <a:t>В группах компенсирующей направленности</a:t>
            </a:r>
            <a:r>
              <a:rPr lang="ru-RU" sz="2000" dirty="0">
                <a:latin typeface="+mj-lt"/>
              </a:rPr>
              <a:t> осуществляется реализация адаптированной образовательной программы дошкольного образования для детей с ограниченными возможностями здоровья с учетом особенностей их психофизического развития, индивидуальных возможностей, обеспечивающей коррекцию нарушений развития и социальную адаптацию воспитанников с ограниченными возможностями здоровья, имеющих нарушения опорно-двигательного аппарата, нарушения речи.</a:t>
            </a:r>
          </a:p>
          <a:p>
            <a:pPr>
              <a:buNone/>
            </a:pPr>
            <a:r>
              <a:rPr lang="ru-RU" sz="2000" b="1" dirty="0" smtClean="0">
                <a:latin typeface="+mj-lt"/>
              </a:rPr>
              <a:t>Основная </a:t>
            </a:r>
            <a:r>
              <a:rPr lang="ru-RU" sz="2000" b="1" dirty="0" smtClean="0">
                <a:latin typeface="+mj-lt"/>
              </a:rPr>
              <a:t>образовательная программа МБДОУ «Детский сад  </a:t>
            </a:r>
            <a:r>
              <a:rPr lang="ru-RU" sz="2000" b="1" dirty="0" smtClean="0">
                <a:latin typeface="+mj-lt"/>
              </a:rPr>
              <a:t>комбинированного вида №53» </a:t>
            </a:r>
            <a:r>
              <a:rPr lang="ru-RU" sz="2000" dirty="0" smtClean="0">
                <a:latin typeface="+mj-lt"/>
              </a:rPr>
              <a:t>построена с использованием следующих программ: </a:t>
            </a:r>
          </a:p>
          <a:p>
            <a:pPr lvl="0">
              <a:buNone/>
            </a:pPr>
            <a:r>
              <a:rPr lang="ru-RU" sz="2000" dirty="0" smtClean="0">
                <a:latin typeface="+mj-lt"/>
              </a:rPr>
              <a:t>Примерная основная общеобразовательная программа дошкольного образования «От рождения до школы» под редакцией </a:t>
            </a:r>
            <a:r>
              <a:rPr lang="ru-RU" sz="2000" dirty="0" err="1" smtClean="0">
                <a:latin typeface="+mj-lt"/>
              </a:rPr>
              <a:t>Н.Е.Вераксы</a:t>
            </a:r>
            <a:r>
              <a:rPr lang="ru-RU" sz="2000" dirty="0" smtClean="0">
                <a:latin typeface="+mj-lt"/>
              </a:rPr>
              <a:t> ,   Т.С.Комаровой , </a:t>
            </a:r>
            <a:r>
              <a:rPr lang="ru-RU" sz="2000" dirty="0" err="1" smtClean="0">
                <a:latin typeface="+mj-lt"/>
              </a:rPr>
              <a:t>М.А.Васильевой</a:t>
            </a:r>
            <a:endParaRPr lang="ru-RU" sz="2000" dirty="0" smtClean="0">
              <a:latin typeface="+mj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582067"/>
            <a:ext cx="820891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000" b="1" dirty="0"/>
              <a:t>Ведущими целями Программы</a:t>
            </a:r>
            <a:r>
              <a:rPr lang="ru-RU" sz="2000" dirty="0"/>
              <a:t> являются:</a:t>
            </a:r>
          </a:p>
          <a:p>
            <a:r>
              <a:rPr lang="ru-RU" dirty="0"/>
              <a:t>- создание благоприятных условий для полноценного проживания ребенком дошкольного детства;</a:t>
            </a:r>
          </a:p>
          <a:p>
            <a:r>
              <a:rPr lang="ru-RU" dirty="0"/>
              <a:t>- создание условий развития дошкольников, открывающих возможности  для позитивной социализации ребёнка;</a:t>
            </a:r>
          </a:p>
          <a:p>
            <a:r>
              <a:rPr lang="ru-RU" dirty="0"/>
              <a:t>- всестороннее развитие личности ребенка (физических, интеллектуальных, духовно-нравственных, эстетических и личностных качеств), с учетом возрастных и индивидуальных особенностей;</a:t>
            </a:r>
          </a:p>
          <a:p>
            <a:r>
              <a:rPr lang="ru-RU" dirty="0"/>
              <a:t>- развитие творческих способностей, инициативности, самостоятельности и ответственности ребёнка;</a:t>
            </a:r>
          </a:p>
          <a:p>
            <a:r>
              <a:rPr lang="ru-RU" dirty="0"/>
              <a:t>- формирование предпосылок  к учебной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19852702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52"/>
            <a:ext cx="8401080" cy="6572296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2800" b="1" dirty="0" smtClean="0">
                <a:latin typeface="+mj-lt"/>
              </a:rPr>
              <a:t>Задачи Программы:</a:t>
            </a:r>
          </a:p>
          <a:p>
            <a:pPr algn="ctr">
              <a:buNone/>
            </a:pPr>
            <a:endParaRPr lang="ru-RU" sz="2800" dirty="0" smtClean="0">
              <a:latin typeface="+mj-lt"/>
            </a:endParaRPr>
          </a:p>
          <a:p>
            <a:r>
              <a:rPr lang="ru-RU" dirty="0" smtClean="0">
                <a:latin typeface="+mj-lt"/>
              </a:rPr>
              <a:t>- охрана и укрепление физического и психического здоровья детей, в том числе их эмоционального благополучия;</a:t>
            </a:r>
          </a:p>
          <a:p>
            <a:r>
              <a:rPr lang="ru-RU" dirty="0" smtClean="0">
                <a:latin typeface="+mj-lt"/>
              </a:rPr>
              <a:t>- обеспечение равных возможностей полноценного развития каждого ребёнка в период дошкольного детства независимо от места проживания, пола, нации, языка, социального статуса, психофизиологических особенностей (в том числе ограниченных возможностей здоровья);</a:t>
            </a:r>
          </a:p>
          <a:p>
            <a:r>
              <a:rPr lang="ru-RU" dirty="0" smtClean="0">
                <a:latin typeface="+mj-lt"/>
              </a:rPr>
              <a:t>-  обеспечение преемственности ООП дошкольного и начального общего образования;</a:t>
            </a:r>
          </a:p>
          <a:p>
            <a:r>
              <a:rPr lang="ru-RU" dirty="0" smtClean="0">
                <a:latin typeface="+mj-lt"/>
              </a:rPr>
              <a:t>- создание благоприятных условий развития детей в соответствии с их возрастными и индивидуальными особенностями и склонностями развития способностей и творческого потенциала каждого ребёнка как субъекта отношений с самим собой, другими детьми, взрослыми и миром;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0"/>
            <a:ext cx="8572560" cy="6858000"/>
          </a:xfrm>
        </p:spPr>
        <p:txBody>
          <a:bodyPr>
            <a:normAutofit fontScale="25000" lnSpcReduction="20000"/>
          </a:bodyPr>
          <a:lstStyle/>
          <a:p>
            <a:r>
              <a:rPr lang="ru-RU" sz="8800" dirty="0" smtClean="0">
                <a:latin typeface="+mj-lt"/>
              </a:rPr>
              <a:t>объединение обучения и воспитания в целостный образовательный процесс на основе духовно-нравственных и </a:t>
            </a:r>
            <a:r>
              <a:rPr lang="ru-RU" sz="8800" dirty="0" err="1" smtClean="0">
                <a:latin typeface="+mj-lt"/>
              </a:rPr>
              <a:t>социокультурных</a:t>
            </a:r>
            <a:r>
              <a:rPr lang="ru-RU" sz="8800" dirty="0" smtClean="0">
                <a:latin typeface="+mj-lt"/>
              </a:rPr>
              <a:t> ценностей и принятых в обществе правил и норм поведения в интересах человека, семьи, общества;</a:t>
            </a:r>
          </a:p>
          <a:p>
            <a:r>
              <a:rPr lang="ru-RU" sz="8800" dirty="0" smtClean="0">
                <a:latin typeface="+mj-lt"/>
              </a:rPr>
              <a:t>- формирование общей культуры личности воспитанников, развитие их социальных, нравственных, эстетических, интеллектуальных, физических качеств, инициативности, самостоятельности и ответственности ребёнка, формирования предпосылок учебной деятельности;</a:t>
            </a:r>
          </a:p>
          <a:p>
            <a:r>
              <a:rPr lang="ru-RU" sz="8800" dirty="0" smtClean="0">
                <a:latin typeface="+mj-lt"/>
              </a:rPr>
              <a:t>-  обеспечение вариативности и разнообразия содержания образовательных программ и организационных форм уровня ДО, возможности формирования образовательных программ различной направленности с учётом образовательных потребностей и способностей воспитанников;</a:t>
            </a:r>
          </a:p>
          <a:p>
            <a:r>
              <a:rPr lang="ru-RU" sz="8800" dirty="0" smtClean="0">
                <a:latin typeface="+mj-lt"/>
              </a:rPr>
              <a:t>- формирование </a:t>
            </a:r>
            <a:r>
              <a:rPr lang="ru-RU" sz="8800" dirty="0" err="1" smtClean="0">
                <a:latin typeface="+mj-lt"/>
              </a:rPr>
              <a:t>социокультурной</a:t>
            </a:r>
            <a:r>
              <a:rPr lang="ru-RU" sz="8800" dirty="0" smtClean="0">
                <a:latin typeface="+mj-lt"/>
              </a:rPr>
              <a:t> среды, соответствующей возрастным, индивидуальным, психологическим  и физиологическим особенностям детей;</a:t>
            </a:r>
          </a:p>
          <a:p>
            <a:r>
              <a:rPr lang="ru-RU" sz="8800" dirty="0" smtClean="0">
                <a:latin typeface="+mj-lt"/>
              </a:rPr>
              <a:t>- обеспечение психолого-педагогической поддержки семьи и повышения компетентности родителей в вопросах развития и образования, охраны и укрепления здоровья детей;</a:t>
            </a:r>
          </a:p>
          <a:p>
            <a:r>
              <a:rPr lang="ru-RU" sz="8800" dirty="0" smtClean="0">
                <a:latin typeface="+mj-lt"/>
              </a:rPr>
              <a:t>- определение направлений для систематического межведомственного взаимодействия, а также взаимодействия педагогических и общественных объединений (в том числе сетевого).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0"/>
            <a:ext cx="8715436" cy="6858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>
                <a:latin typeface="+mj-lt"/>
              </a:rPr>
              <a:t>В МБДОУ реализуются следующие парциальные программы</a:t>
            </a:r>
            <a:r>
              <a:rPr lang="ru-RU" sz="1800" b="1" dirty="0" smtClean="0">
                <a:latin typeface="+mj-lt"/>
              </a:rPr>
              <a:t>:</a:t>
            </a:r>
            <a:endParaRPr lang="ru-RU" sz="1800" dirty="0" smtClean="0">
              <a:latin typeface="+mj-lt"/>
            </a:endParaRPr>
          </a:p>
          <a:p>
            <a:pPr lvl="0">
              <a:buNone/>
            </a:pPr>
            <a:r>
              <a:rPr lang="ru-RU" sz="1800" b="1" i="1" dirty="0" smtClean="0">
                <a:latin typeface="+mj-lt"/>
              </a:rPr>
              <a:t>«Программа художественного воспитания, обучения и развития детей 2-7 лет»</a:t>
            </a:r>
            <a:r>
              <a:rPr lang="ru-RU" sz="1800" dirty="0" smtClean="0">
                <a:latin typeface="+mj-lt"/>
              </a:rPr>
              <a:t> И.А.Лыкова (О.О. – Художественно-эстетическое развитие)</a:t>
            </a:r>
            <a:r>
              <a:rPr lang="ru-RU" sz="1800" i="1" dirty="0" smtClean="0">
                <a:latin typeface="+mj-lt"/>
              </a:rPr>
              <a:t> </a:t>
            </a:r>
            <a:endParaRPr lang="ru-RU" sz="1800" dirty="0" smtClean="0">
              <a:latin typeface="+mj-lt"/>
            </a:endParaRPr>
          </a:p>
          <a:p>
            <a:pPr>
              <a:buNone/>
            </a:pPr>
            <a:r>
              <a:rPr lang="ru-RU" sz="1800" b="1" dirty="0" smtClean="0">
                <a:latin typeface="+mj-lt"/>
              </a:rPr>
              <a:t>Цель программы</a:t>
            </a:r>
            <a:r>
              <a:rPr lang="ru-RU" sz="1800" dirty="0" smtClean="0">
                <a:latin typeface="+mj-lt"/>
              </a:rPr>
              <a:t> - формирование у детей раннего и дошкольного воз­раста эстетического отношения и ху­дожественно-творческих способнос­тей в изобразительной деятельности.</a:t>
            </a:r>
          </a:p>
          <a:p>
            <a:pPr>
              <a:buNone/>
            </a:pPr>
            <a:r>
              <a:rPr lang="ru-RU" sz="1800" dirty="0" smtClean="0">
                <a:latin typeface="+mj-lt"/>
              </a:rPr>
              <a:t> </a:t>
            </a:r>
            <a:r>
              <a:rPr lang="ru-RU" sz="1800" b="1" i="1" dirty="0" smtClean="0">
                <a:latin typeface="+mj-lt"/>
              </a:rPr>
              <a:t>Программа </a:t>
            </a:r>
            <a:r>
              <a:rPr lang="ru-RU" sz="1800" b="1" i="1" dirty="0" smtClean="0">
                <a:latin typeface="+mj-lt"/>
              </a:rPr>
              <a:t>«Безопасность» под редакцией Н.А Авдеевой , О.Л.Князевой , </a:t>
            </a:r>
            <a:r>
              <a:rPr lang="ru-RU" sz="1800" b="1" i="1" dirty="0" err="1" smtClean="0">
                <a:latin typeface="+mj-lt"/>
              </a:rPr>
              <a:t>Р.Б.Стеркиной</a:t>
            </a:r>
            <a:r>
              <a:rPr lang="ru-RU" sz="1800" dirty="0" smtClean="0">
                <a:latin typeface="+mj-lt"/>
              </a:rPr>
              <a:t> (О.О.- Социально-коммуникативное развитие)</a:t>
            </a:r>
          </a:p>
          <a:p>
            <a:pPr>
              <a:buNone/>
            </a:pPr>
            <a:r>
              <a:rPr lang="ru-RU" sz="1800" b="1" dirty="0" smtClean="0">
                <a:latin typeface="+mj-lt"/>
              </a:rPr>
              <a:t>Цель </a:t>
            </a:r>
            <a:r>
              <a:rPr lang="ru-RU" sz="1800" dirty="0" smtClean="0">
                <a:latin typeface="+mj-lt"/>
              </a:rPr>
              <a:t>: 1.Формирование  у детей навыки безопасного поведения в быту, в природе, на улицах, на дорогах, в человеческом обществе.</a:t>
            </a:r>
          </a:p>
          <a:p>
            <a:pPr>
              <a:buNone/>
            </a:pPr>
            <a:r>
              <a:rPr lang="ru-RU" sz="1800" dirty="0" smtClean="0">
                <a:latin typeface="+mj-lt"/>
              </a:rPr>
              <a:t>2. Воспитание привычки к здоровому образу жизни;</a:t>
            </a:r>
          </a:p>
          <a:p>
            <a:pPr>
              <a:buNone/>
            </a:pPr>
            <a:r>
              <a:rPr lang="ru-RU" sz="1800" b="1" dirty="0" smtClean="0">
                <a:latin typeface="+mj-lt"/>
              </a:rPr>
              <a:t> </a:t>
            </a:r>
            <a:r>
              <a:rPr lang="ru-RU" sz="1800" b="1" dirty="0" smtClean="0">
                <a:latin typeface="+mj-lt"/>
              </a:rPr>
              <a:t>«</a:t>
            </a:r>
            <a:r>
              <a:rPr lang="ru-RU" sz="1800" b="1" dirty="0">
                <a:latin typeface="+mj-lt"/>
              </a:rPr>
              <a:t>Приобщение детей к истокам русской народной культуры» </a:t>
            </a:r>
            <a:r>
              <a:rPr lang="ru-RU" sz="1800" dirty="0">
                <a:latin typeface="+mj-lt"/>
              </a:rPr>
              <a:t> </a:t>
            </a:r>
            <a:r>
              <a:rPr lang="ru-RU" sz="1800" dirty="0" err="1">
                <a:latin typeface="+mj-lt"/>
              </a:rPr>
              <a:t>О.Л.Князева</a:t>
            </a:r>
            <a:r>
              <a:rPr lang="ru-RU" sz="1800" dirty="0">
                <a:latin typeface="+mj-lt"/>
              </a:rPr>
              <a:t>, </a:t>
            </a:r>
            <a:r>
              <a:rPr lang="ru-RU" sz="1800" dirty="0" err="1">
                <a:latin typeface="+mj-lt"/>
              </a:rPr>
              <a:t>М.Д.Маханева</a:t>
            </a:r>
            <a:endParaRPr lang="ru-RU" sz="1800" dirty="0">
              <a:latin typeface="+mj-lt"/>
            </a:endParaRPr>
          </a:p>
          <a:p>
            <a:pPr marL="0" indent="0">
              <a:buNone/>
            </a:pPr>
            <a:r>
              <a:rPr lang="ru-RU" sz="1800" b="1" dirty="0">
                <a:latin typeface="+mj-lt"/>
              </a:rPr>
              <a:t>Цель</a:t>
            </a:r>
            <a:r>
              <a:rPr lang="ru-RU" sz="1800" dirty="0">
                <a:latin typeface="+mj-lt"/>
              </a:rPr>
              <a:t>: 1.Расширить представление о жанрах устного народного творчества; </a:t>
            </a:r>
          </a:p>
          <a:p>
            <a:pPr marL="0" indent="0">
              <a:buNone/>
            </a:pPr>
            <a:r>
              <a:rPr lang="ru-RU" sz="1800" dirty="0">
                <a:latin typeface="+mj-lt"/>
              </a:rPr>
              <a:t>2. показать своеобразие и самостоятельность произведения фольклора, богатство и красочность народного языка.</a:t>
            </a:r>
          </a:p>
          <a:p>
            <a:pPr marL="0" indent="0">
              <a:buNone/>
            </a:pPr>
            <a:r>
              <a:rPr lang="ru-RU" sz="1800" dirty="0">
                <a:latin typeface="+mj-lt"/>
              </a:rPr>
              <a:t>3. Воспитывать у детей нравственные, трудовые, экологические, патриотические чувства.</a:t>
            </a:r>
          </a:p>
          <a:p>
            <a:pPr marL="0" indent="0">
              <a:buNone/>
            </a:pPr>
            <a:r>
              <a:rPr lang="ru-RU" sz="1800" dirty="0"/>
              <a:t> </a:t>
            </a:r>
            <a:r>
              <a:rPr lang="ru-RU" sz="1800" b="1" i="1" dirty="0" smtClean="0">
                <a:latin typeface="+mj-lt"/>
              </a:rPr>
              <a:t>Рабочая </a:t>
            </a:r>
            <a:r>
              <a:rPr lang="ru-RU" sz="1800" b="1" i="1" dirty="0" smtClean="0">
                <a:latin typeface="+mj-lt"/>
              </a:rPr>
              <a:t>программа МБДОУ «Детский сад № </a:t>
            </a:r>
            <a:r>
              <a:rPr lang="ru-RU" sz="1800" b="1" i="1" dirty="0" smtClean="0">
                <a:latin typeface="+mj-lt"/>
              </a:rPr>
              <a:t>53</a:t>
            </a:r>
            <a:r>
              <a:rPr lang="ru-RU" sz="1800" b="1" i="1" dirty="0" smtClean="0">
                <a:latin typeface="+mj-lt"/>
              </a:rPr>
              <a:t>» по краеведению «Родничок»</a:t>
            </a:r>
            <a:endParaRPr lang="ru-RU" sz="1800" dirty="0" smtClean="0">
              <a:latin typeface="+mj-lt"/>
            </a:endParaRPr>
          </a:p>
          <a:p>
            <a:pPr>
              <a:buNone/>
            </a:pPr>
            <a:r>
              <a:rPr lang="ru-RU" sz="1800" b="1" dirty="0" smtClean="0">
                <a:latin typeface="+mj-lt"/>
              </a:rPr>
              <a:t>Цель </a:t>
            </a:r>
            <a:r>
              <a:rPr lang="ru-RU" sz="1800" b="1" dirty="0" smtClean="0">
                <a:latin typeface="+mj-lt"/>
              </a:rPr>
              <a:t>: </a:t>
            </a:r>
            <a:r>
              <a:rPr lang="ru-RU" sz="1800" dirty="0"/>
              <a:t>комплексное решение проблем развития и воспитания, содействующее формированию всесторонне развитой личности на основе краеведческого материала.</a:t>
            </a:r>
          </a:p>
          <a:p>
            <a:pPr>
              <a:buNone/>
            </a:pPr>
            <a:endParaRPr lang="ru-RU" sz="1800" dirty="0" smtClean="0">
              <a:latin typeface="+mj-lt"/>
            </a:endParaRPr>
          </a:p>
          <a:p>
            <a:pPr>
              <a:buNone/>
            </a:pPr>
            <a:r>
              <a:rPr lang="ru-RU" sz="1800" dirty="0" smtClean="0">
                <a:latin typeface="+mj-lt"/>
              </a:rPr>
              <a:t> </a:t>
            </a:r>
          </a:p>
          <a:p>
            <a:pPr>
              <a:buNone/>
            </a:pPr>
            <a:r>
              <a:rPr lang="ru-RU" sz="1800" dirty="0" smtClean="0"/>
              <a:t> </a:t>
            </a:r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895996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dirty="0" smtClean="0">
                <a:latin typeface="+mj-lt"/>
              </a:rPr>
              <a:t>Характеристика взаимодействия педагогического коллектива с семьями воспитанников</a:t>
            </a:r>
            <a:endParaRPr lang="ru-RU" dirty="0" smtClean="0">
              <a:latin typeface="+mj-lt"/>
            </a:endParaRPr>
          </a:p>
          <a:p>
            <a:pPr>
              <a:buNone/>
            </a:pPr>
            <a:r>
              <a:rPr lang="ru-RU" dirty="0" smtClean="0">
                <a:latin typeface="+mj-lt"/>
              </a:rPr>
              <a:t> Ведущая цель взаимодействия с семьей – обеспечение   психолого-педагогической  поддержки семьи в вопросах воспитании детей, в развитии индивидуальных способностей дошкольников,  повышение компетентности родителей (законных представителей) в вопросах развития  и образования, охраны и укрепления здоровья детей.</a:t>
            </a:r>
          </a:p>
          <a:p>
            <a:pPr>
              <a:buNone/>
            </a:pPr>
            <a:r>
              <a:rPr lang="ru-RU" b="1" dirty="0" smtClean="0">
                <a:latin typeface="+mj-lt"/>
              </a:rPr>
              <a:t>Задачи:</a:t>
            </a:r>
            <a:endParaRPr lang="ru-RU" dirty="0" smtClean="0">
              <a:latin typeface="+mj-lt"/>
            </a:endParaRPr>
          </a:p>
          <a:p>
            <a:pPr lvl="0"/>
            <a:r>
              <a:rPr lang="ru-RU" dirty="0" smtClean="0">
                <a:latin typeface="+mj-lt"/>
              </a:rPr>
              <a:t>Формирование психолого-педагогических знаний родителей;</a:t>
            </a:r>
          </a:p>
          <a:p>
            <a:pPr lvl="0"/>
            <a:r>
              <a:rPr lang="ru-RU" dirty="0" smtClean="0">
                <a:latin typeface="+mj-lt"/>
              </a:rPr>
              <a:t>Приобщение родителей к участию жизни ДОУ;</a:t>
            </a:r>
          </a:p>
          <a:p>
            <a:pPr lvl="0"/>
            <a:r>
              <a:rPr lang="ru-RU" dirty="0" smtClean="0">
                <a:latin typeface="+mj-lt"/>
              </a:rPr>
              <a:t>Оказание помощи семьям воспитанников в развитии, воспитании и обучении детей;</a:t>
            </a:r>
          </a:p>
          <a:p>
            <a:pPr lvl="0"/>
            <a:r>
              <a:rPr lang="ru-RU" dirty="0" smtClean="0">
                <a:latin typeface="+mj-lt"/>
              </a:rPr>
              <a:t>Изучение и пропаганда лучшего семейного опыта.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357982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b="1" dirty="0" smtClean="0">
                <a:latin typeface="+mj-lt"/>
              </a:rPr>
              <a:t>Система взаимодействия с родителями включает:</a:t>
            </a:r>
            <a:endParaRPr lang="ru-RU" dirty="0" smtClean="0">
              <a:latin typeface="+mj-lt"/>
            </a:endParaRPr>
          </a:p>
          <a:p>
            <a:r>
              <a:rPr lang="ru-RU" dirty="0" smtClean="0">
                <a:latin typeface="+mj-lt"/>
              </a:rPr>
              <a:t>     - ознакомление родителей с результатом работы ДОУ на общих родительских собраниях, анализом участия родительской общественности в жизни ДОУ;</a:t>
            </a:r>
          </a:p>
          <a:p>
            <a:r>
              <a:rPr lang="ru-RU" dirty="0" smtClean="0">
                <a:latin typeface="+mj-lt"/>
              </a:rPr>
              <a:t>     - ознакомление родителей с содержанием работы ДОУ, направленной на физическое, психическое и социальное развитие ребенка;</a:t>
            </a:r>
          </a:p>
          <a:p>
            <a:r>
              <a:rPr lang="ru-RU" dirty="0" smtClean="0">
                <a:latin typeface="+mj-lt"/>
              </a:rPr>
              <a:t>    - участие в составлении планов спортивных и культурно-массовых мероприятий, работы родительского комитета;</a:t>
            </a:r>
          </a:p>
          <a:p>
            <a:r>
              <a:rPr lang="ru-RU" dirty="0" smtClean="0">
                <a:latin typeface="+mj-lt"/>
              </a:rPr>
              <a:t>     - целенаправленную работу, пропагандирующую общественное дошкольное воспитание в его разных формах;</a:t>
            </a:r>
          </a:p>
          <a:p>
            <a:r>
              <a:rPr lang="ru-RU" dirty="0" smtClean="0">
                <a:latin typeface="+mj-lt"/>
              </a:rPr>
              <a:t>     - обучение конкретным приемам и методам воспитания и развития ребенка в разных видах детской деятельности на семинарах-практикумах, консультациях и открытых занятиях.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0"/>
            <a:ext cx="8786874" cy="6324600"/>
          </a:xfrm>
        </p:spPr>
        <p:txBody>
          <a:bodyPr/>
          <a:lstStyle/>
          <a:p>
            <a:pPr algn="ctr">
              <a:buNone/>
            </a:pPr>
            <a:r>
              <a:rPr lang="ru-RU" sz="2400" b="1" dirty="0" smtClean="0">
                <a:latin typeface="+mj-lt"/>
              </a:rPr>
              <a:t>Модель сотрудничества семьи и детского сада в течение года</a:t>
            </a:r>
            <a:endParaRPr lang="ru-RU" sz="2400" dirty="0" smtClean="0">
              <a:latin typeface="+mj-lt"/>
            </a:endParaRP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4" y="428604"/>
          <a:ext cx="8643999" cy="64293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67085"/>
                <a:gridCol w="2738457"/>
                <a:gridCol w="2738457"/>
              </a:tblGrid>
              <a:tr h="654221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Реальное участие родителей в жизни ДОУ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Формы участия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Периодичность сотрудничества</a:t>
                      </a:r>
                      <a:endParaRPr lang="ru-RU" dirty="0"/>
                    </a:p>
                  </a:txBody>
                  <a:tcPr/>
                </a:tc>
              </a:tr>
              <a:tr h="2083658"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проведении мониторинговых исследований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Анкетирование</a:t>
                      </a:r>
                    </a:p>
                    <a:p>
                      <a:pPr algn="l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</a:p>
                    <a:p>
                      <a:pPr algn="l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Социологический опрос</a:t>
                      </a:r>
                    </a:p>
                    <a:p>
                      <a:pPr algn="l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-Интервьюирование</a:t>
                      </a:r>
                    </a:p>
                    <a:p>
                      <a:pPr algn="l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- «Родительская почта»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3-4 раза в год</a:t>
                      </a:r>
                    </a:p>
                    <a:p>
                      <a:endParaRPr kumimoji="0"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 мере необходимости 1 раз в квартал</a:t>
                      </a:r>
                      <a:endParaRPr lang="ru-RU" sz="1400" dirty="0"/>
                    </a:p>
                  </a:txBody>
                  <a:tcPr/>
                </a:tc>
              </a:tr>
              <a:tr h="2398814"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создании условий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Участие в субботниках по        благоустройству территории;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- Помощь в создании предметно – развивающей среды;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- Оказание помощи в ремонтных работах;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 раза в год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  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Постоянно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Ежегодно</a:t>
                      </a:r>
                      <a:endParaRPr lang="ru-RU" sz="1400" dirty="0"/>
                    </a:p>
                  </a:txBody>
                  <a:tcPr/>
                </a:tc>
              </a:tr>
              <a:tr h="1292703"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управлении ДОУ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Участие в работе Совета Учреждения, Совета родителей; педагогических советах.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По плану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0"/>
          <a:ext cx="8929718" cy="66978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30073"/>
                <a:gridCol w="3571913"/>
                <a:gridCol w="2827732"/>
              </a:tblGrid>
              <a:tr h="3429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просветительской деятельности, направленной на повышение педагогической культуры, расширение информационного поля родителей</a:t>
                      </a:r>
                      <a:endParaRPr kumimoji="0"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-Наглядная</a:t>
                      </a:r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информация  (стенды, папки – передвижки, семейные и групповые фотоальбомы, фоторепортажи «Из жизни группы», «Копилка добрых дел», «Мы благодарим»;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- Памятки;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- Информация на сайте - странички ДОУ;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- Консультации, семинары, семинары – практикумы, конференции;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- Распространение опыта семейного воспитания;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- Родительские собрания;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- Выпуск газеты для родителей «Радуга»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раз в квартал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endParaRPr kumimoji="0"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раз в месяц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 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 годовому плану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раз в квартал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  <a:tr h="3268869"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</a:t>
                      </a:r>
                      <a:r>
                        <a:rPr kumimoji="0" lang="ru-RU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воспитательно</a:t>
                      </a: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образовательном процессе ДОУ, направленном на установление сотрудничества и партнерских отношений с целью вовлечения родителей в единое образовательное пространство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Дни открытых дверей;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- Дни здоровья;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- Недели творчества;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- Совместные праздники, развлечения;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- Встречи с интересными людьми;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- Семейные гостиные;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- Участие в творческих выставках, смотрах – конкурсах;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- Мероприятия с родителями в рамках проектной деятельности;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- Творческие отчеты кружков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 раза в год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1 раз в квартал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2 раза в год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По плану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По плану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1 раз в квартал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Постоянно по годовому   плану 2-3 раза в год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 раз в год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28604"/>
            <a:ext cx="8715436" cy="642939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>
                <a:latin typeface="Calibri" panose="020F0502020204030204" pitchFamily="34" charset="0"/>
              </a:rPr>
              <a:t>Общеобразовательная программа дошкольного образования МБДОУ «Детский сад </a:t>
            </a:r>
            <a:r>
              <a:rPr lang="ru-RU" b="1" dirty="0" smtClean="0">
                <a:latin typeface="Calibri" panose="020F0502020204030204" pitchFamily="34" charset="0"/>
              </a:rPr>
              <a:t>комбинированного вида № 53» </a:t>
            </a:r>
            <a:r>
              <a:rPr lang="ru-RU" b="1" dirty="0" smtClean="0">
                <a:latin typeface="Calibri" panose="020F0502020204030204" pitchFamily="34" charset="0"/>
              </a:rPr>
              <a:t>охватывает возраст детей от </a:t>
            </a:r>
            <a:r>
              <a:rPr lang="ru-RU" b="1" dirty="0">
                <a:latin typeface="Calibri" panose="020F0502020204030204" pitchFamily="34" charset="0"/>
              </a:rPr>
              <a:t>2</a:t>
            </a:r>
            <a:r>
              <a:rPr lang="ru-RU" b="1" dirty="0" smtClean="0">
                <a:latin typeface="Calibri" panose="020F0502020204030204" pitchFamily="34" charset="0"/>
              </a:rPr>
              <a:t> </a:t>
            </a:r>
            <a:r>
              <a:rPr lang="ru-RU" b="1" dirty="0" smtClean="0">
                <a:latin typeface="Calibri" panose="020F0502020204030204" pitchFamily="34" charset="0"/>
              </a:rPr>
              <a:t>до 7 лет и определяет содержание и организацию образовательной деятельности на уровне дошкольного образования.</a:t>
            </a:r>
          </a:p>
          <a:p>
            <a:r>
              <a:rPr lang="ru-RU" b="1" dirty="0" smtClean="0">
                <a:latin typeface="Calibri" panose="020F0502020204030204" pitchFamily="34" charset="0"/>
              </a:rPr>
              <a:t> </a:t>
            </a:r>
            <a:r>
              <a:rPr lang="ru-RU" b="1" dirty="0">
                <a:latin typeface="Calibri" panose="020F0502020204030204" pitchFamily="34" charset="0"/>
              </a:rPr>
              <a:t>Программа реализуется в дошкольных группах комбинированной направленности в режиме сокращенного дня (10-час. пребывание):</a:t>
            </a:r>
          </a:p>
          <a:p>
            <a:pPr lvl="0"/>
            <a:r>
              <a:rPr lang="ru-RU" b="1" dirty="0">
                <a:latin typeface="Calibri" panose="020F0502020204030204" pitchFamily="34" charset="0"/>
              </a:rPr>
              <a:t>- Группа раннего возраста общеразвивающей направленности от 2-3 лет;</a:t>
            </a:r>
          </a:p>
          <a:p>
            <a:pPr lvl="0"/>
            <a:r>
              <a:rPr lang="ru-RU" b="1" dirty="0">
                <a:latin typeface="Calibri" panose="020F0502020204030204" pitchFamily="34" charset="0"/>
              </a:rPr>
              <a:t>- Разновозрастные группы компенсирующей направленности для детей с нарушением опорно-двигательного аппарата  (3-5 лет),(5-7 лет)      </a:t>
            </a:r>
          </a:p>
          <a:p>
            <a:pPr lvl="0"/>
            <a:r>
              <a:rPr lang="ru-RU" b="1" dirty="0">
                <a:latin typeface="Calibri" panose="020F0502020204030204" pitchFamily="34" charset="0"/>
              </a:rPr>
              <a:t>-  Группы общеразвивающей направленности. (3-4 лет), (4-6 лет), (6-7 лет)</a:t>
            </a:r>
          </a:p>
          <a:p>
            <a:pPr>
              <a:buNone/>
            </a:pPr>
            <a:r>
              <a:rPr lang="ru-RU" b="1" dirty="0" smtClean="0">
                <a:latin typeface="Calibri" panose="020F0502020204030204" pitchFamily="34" charset="0"/>
              </a:rPr>
              <a:t>Программа </a:t>
            </a:r>
            <a:r>
              <a:rPr lang="ru-RU" b="1" dirty="0" smtClean="0">
                <a:latin typeface="Calibri" panose="020F0502020204030204" pitchFamily="34" charset="0"/>
              </a:rPr>
              <a:t>обеспечивает развитие личности детей дошкольного возраста в различных видах общения и деятельности с учетом их возрастных, индивидуальных психологических и физиологических особенностей.</a:t>
            </a:r>
            <a:endParaRPr lang="ru-RU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>
                <a:latin typeface="+mj-lt"/>
              </a:rPr>
              <a:t>СПАСИБО ЗА ВНИМАНИЕ!</a:t>
            </a:r>
            <a:endParaRPr lang="ru-RU" sz="4800" dirty="0"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52"/>
            <a:ext cx="8643998" cy="671514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800" dirty="0" smtClean="0">
                <a:latin typeface="+mj-lt"/>
              </a:rPr>
              <a:t>Программа предполагает возможность начала освоения детьми содержания образовательных областей на любом этапе ее реализации: ранний возраст (до 3 лет) младший дошкольный возраст (3-4 года) средний дошкольный возраст (4-5 лет) старший дошкольный возраст (5-6 лет) ребенок на пороге школы (6-7 лет) Программа учитывает индивидуальные потребности ребенка, связанные с его жизненной ситуацией и состоянием здоровья, определяющие особые условия получения им образования, индивидуальные потребности отдельных категорий детей, в том числе с ограниченными возможностями здоровья</a:t>
            </a:r>
          </a:p>
          <a:p>
            <a:pPr>
              <a:buNone/>
            </a:pPr>
            <a:r>
              <a:rPr lang="ru-RU" sz="2800" dirty="0" smtClean="0">
                <a:latin typeface="+mj-lt"/>
              </a:rPr>
              <a:t>Программа направлена на:</a:t>
            </a:r>
          </a:p>
          <a:p>
            <a:pPr lvl="0"/>
            <a:r>
              <a:rPr lang="ru-RU" sz="2800" dirty="0" smtClean="0">
                <a:latin typeface="+mj-lt"/>
              </a:rPr>
              <a:t>создание условий развития ребенка, открывающих возможности для его позитивной социализации, его личностного развития, развития инициативы и творческих способностей на основе сотрудничества со взрослыми и сверстниками и соответствующим возрасту видам деятельности;</a:t>
            </a:r>
          </a:p>
          <a:p>
            <a:pPr lvl="0"/>
            <a:r>
              <a:rPr lang="ru-RU" sz="2800" dirty="0" smtClean="0">
                <a:latin typeface="+mj-lt"/>
              </a:rPr>
              <a:t>на создание развивающей образовательной среды, которая представляет собой систему условий социализации и индивидуализации детей.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85728"/>
            <a:ext cx="8572560" cy="6038872"/>
          </a:xfrm>
        </p:spPr>
        <p:txBody>
          <a:bodyPr/>
          <a:lstStyle/>
          <a:p>
            <a:pPr algn="ctr">
              <a:buNone/>
            </a:pPr>
            <a:endParaRPr lang="ru-RU" sz="2400" dirty="0" smtClean="0">
              <a:latin typeface="+mj-lt"/>
            </a:endParaRPr>
          </a:p>
          <a:p>
            <a:pPr algn="ctr">
              <a:buNone/>
            </a:pPr>
            <a:endParaRPr lang="ru-RU" sz="2400" dirty="0" smtClean="0">
              <a:latin typeface="+mj-lt"/>
            </a:endParaRPr>
          </a:p>
          <a:p>
            <a:pPr algn="ctr">
              <a:buNone/>
            </a:pPr>
            <a:r>
              <a:rPr lang="ru-RU" sz="2400" dirty="0" smtClean="0">
                <a:latin typeface="+mj-lt"/>
              </a:rPr>
              <a:t>Содержание Программы  охватывает следующие образовательные  области: </a:t>
            </a:r>
          </a:p>
          <a:p>
            <a:pPr>
              <a:buNone/>
            </a:pPr>
            <a:endParaRPr lang="ru-RU" sz="2400" dirty="0" smtClean="0">
              <a:latin typeface="+mj-lt"/>
            </a:endParaRPr>
          </a:p>
          <a:p>
            <a:pPr algn="ctr"/>
            <a:r>
              <a:rPr lang="ru-RU" sz="2400" dirty="0" smtClean="0">
                <a:latin typeface="+mj-lt"/>
              </a:rPr>
              <a:t>- социально-коммуникативное развитие; </a:t>
            </a:r>
          </a:p>
          <a:p>
            <a:pPr algn="ctr"/>
            <a:r>
              <a:rPr lang="ru-RU" sz="2400" dirty="0" smtClean="0">
                <a:latin typeface="+mj-lt"/>
              </a:rPr>
              <a:t> -познавательное развитие;</a:t>
            </a:r>
          </a:p>
          <a:p>
            <a:pPr algn="ctr"/>
            <a:r>
              <a:rPr lang="ru-RU" sz="2400" dirty="0" smtClean="0">
                <a:latin typeface="+mj-lt"/>
              </a:rPr>
              <a:t>- речевое развитие; </a:t>
            </a:r>
          </a:p>
          <a:p>
            <a:pPr algn="ctr"/>
            <a:r>
              <a:rPr lang="ru-RU" sz="2400" dirty="0" smtClean="0">
                <a:latin typeface="+mj-lt"/>
              </a:rPr>
              <a:t> -художественно-эстетическое развитие; </a:t>
            </a:r>
          </a:p>
          <a:p>
            <a:pPr algn="ctr"/>
            <a:r>
              <a:rPr lang="ru-RU" sz="2400" dirty="0" smtClean="0">
                <a:latin typeface="+mj-lt"/>
              </a:rPr>
              <a:t> -физическое развитие.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04"/>
            <a:ext cx="8229600" cy="65722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>
                <a:latin typeface="+mj-lt"/>
              </a:rPr>
              <a:t>Каждая образовательная область включает в себя  следующие модули</a:t>
            </a:r>
          </a:p>
          <a:p>
            <a:pPr algn="ctr">
              <a:buNone/>
            </a:pPr>
            <a:endParaRPr lang="ru-RU" sz="2400" dirty="0"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143240" y="1214422"/>
            <a:ext cx="300039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+mj-lt"/>
              </a:rPr>
              <a:t>1. Образовательная область «Физическое развитие»</a:t>
            </a:r>
            <a:endParaRPr lang="ru-RU" sz="1600" dirty="0">
              <a:latin typeface="+mj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43240" y="3143248"/>
            <a:ext cx="2928958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Тематический модуль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«Труд»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143240" y="2000240"/>
            <a:ext cx="2928958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+mj-lt"/>
              </a:rPr>
              <a:t>2.Образовательная область «</a:t>
            </a:r>
            <a:r>
              <a:rPr lang="ru-RU" sz="1600" b="1" dirty="0" smtClean="0">
                <a:latin typeface="+mj-lt"/>
              </a:rPr>
              <a:t>Социально-коммуникативное развитие</a:t>
            </a:r>
            <a:r>
              <a:rPr lang="ru-RU" sz="1600" b="1" dirty="0">
                <a:latin typeface="+mj-lt"/>
              </a:rPr>
              <a:t>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143240" y="6000768"/>
            <a:ext cx="2928958" cy="7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+mj-lt"/>
              </a:rPr>
              <a:t>5.«Художественно-эстетическое развитие»</a:t>
            </a:r>
            <a:endParaRPr lang="ru-RU" sz="1600" dirty="0">
              <a:latin typeface="+mj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143240" y="5072074"/>
            <a:ext cx="2928958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+mj-lt"/>
              </a:rPr>
              <a:t>4.Образовательная область «Познавательное развитие»</a:t>
            </a:r>
            <a:endParaRPr lang="ru-RU" sz="1600" dirty="0">
              <a:latin typeface="+mj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143240" y="4071942"/>
            <a:ext cx="2928958" cy="7858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3. Образовательная область «Речевое развитие»</a:t>
            </a:r>
            <a:endParaRPr kumimoji="0" lang="ru-RU" sz="16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57158" y="5643578"/>
            <a:ext cx="2357454" cy="107157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Образовательная область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«Художественное творчество»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28596" y="1214422"/>
            <a:ext cx="2000264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Физическая культура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7072330" y="1214422"/>
            <a:ext cx="1785950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Здоровье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«Здоровье».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57158" y="2071678"/>
            <a:ext cx="2071702" cy="7858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u="sng" dirty="0">
                <a:latin typeface="+mj-lt"/>
              </a:rPr>
              <a:t>Тематический  модуль </a:t>
            </a:r>
            <a:r>
              <a:rPr lang="ru-RU" sz="1600" i="1" dirty="0">
                <a:latin typeface="+mj-lt"/>
              </a:rPr>
              <a:t>«Социализация»</a:t>
            </a:r>
            <a:endParaRPr lang="ru-RU" sz="1600" dirty="0">
              <a:latin typeface="+mj-lt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14282" y="4000504"/>
            <a:ext cx="2286016" cy="10001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Тематический модуль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«Чтение художественной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литературы»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6929454" y="3929066"/>
            <a:ext cx="1857388" cy="107157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Тематический модуль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« Развитие речи»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6786578" y="5715016"/>
            <a:ext cx="2143140" cy="914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Образовательная область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«Музыка»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072330" y="2071678"/>
            <a:ext cx="1785950" cy="7858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Образовательный </a:t>
            </a:r>
            <a:r>
              <a:rPr lang="ru-RU" sz="1600" u="sng" dirty="0" smtClean="0">
                <a:solidFill>
                  <a:schemeClr val="tx1"/>
                </a:solidFill>
                <a:latin typeface="+mj-lt"/>
                <a:ea typeface="Calibri" pitchFamily="34" charset="0"/>
                <a:cs typeface="Times New Roman" pitchFamily="18" charset="0"/>
              </a:rPr>
              <a:t>модуль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«Безопасность»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cxnSp>
        <p:nvCxnSpPr>
          <p:cNvPr id="43" name="Прямая со стрелкой 42"/>
          <p:cNvCxnSpPr>
            <a:stCxn id="5" idx="3"/>
            <a:endCxn id="29" idx="1"/>
          </p:cNvCxnSpPr>
          <p:nvPr/>
        </p:nvCxnSpPr>
        <p:spPr>
          <a:xfrm>
            <a:off x="6143636" y="1535893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stCxn id="7" idx="3"/>
            <a:endCxn id="37" idx="1"/>
          </p:cNvCxnSpPr>
          <p:nvPr/>
        </p:nvCxnSpPr>
        <p:spPr>
          <a:xfrm>
            <a:off x="6072198" y="2457440"/>
            <a:ext cx="1000132" cy="71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>
            <a:stCxn id="10" idx="3"/>
            <a:endCxn id="35" idx="1"/>
          </p:cNvCxnSpPr>
          <p:nvPr/>
        </p:nvCxnSpPr>
        <p:spPr>
          <a:xfrm>
            <a:off x="6072198" y="4464851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>
            <a:stCxn id="8" idx="3"/>
          </p:cNvCxnSpPr>
          <p:nvPr/>
        </p:nvCxnSpPr>
        <p:spPr>
          <a:xfrm flipV="1">
            <a:off x="6072198" y="6343689"/>
            <a:ext cx="714380" cy="71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>
            <a:stCxn id="5" idx="1"/>
            <a:endCxn id="28" idx="3"/>
          </p:cNvCxnSpPr>
          <p:nvPr/>
        </p:nvCxnSpPr>
        <p:spPr>
          <a:xfrm rot="10800000">
            <a:off x="2428860" y="1535893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>
            <a:stCxn id="7" idx="1"/>
            <a:endCxn id="30" idx="3"/>
          </p:cNvCxnSpPr>
          <p:nvPr/>
        </p:nvCxnSpPr>
        <p:spPr>
          <a:xfrm rot="10800000" flipV="1">
            <a:off x="2428860" y="2457439"/>
            <a:ext cx="714380" cy="71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 rot="10800000" flipV="1">
            <a:off x="2500298" y="4429132"/>
            <a:ext cx="642942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>
            <a:stCxn id="8" idx="1"/>
          </p:cNvCxnSpPr>
          <p:nvPr/>
        </p:nvCxnSpPr>
        <p:spPr>
          <a:xfrm rot="10800000" flipV="1">
            <a:off x="2714612" y="6350822"/>
            <a:ext cx="428628" cy="71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>
            <a:stCxn id="7" idx="2"/>
            <a:endCxn id="6" idx="0"/>
          </p:cNvCxnSpPr>
          <p:nvPr/>
        </p:nvCxnSpPr>
        <p:spPr>
          <a:xfrm rot="5400000">
            <a:off x="4493415" y="3028944"/>
            <a:ext cx="22860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611031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 smtClean="0">
                <a:latin typeface="+mj-lt"/>
              </a:rPr>
              <a:t>Социально-коммуникативное развитие.</a:t>
            </a:r>
          </a:p>
          <a:p>
            <a:pPr>
              <a:buNone/>
            </a:pPr>
            <a:endParaRPr lang="ru-RU" dirty="0" smtClean="0">
              <a:latin typeface="+mj-lt"/>
            </a:endParaRPr>
          </a:p>
          <a:p>
            <a:r>
              <a:rPr lang="ru-RU" dirty="0" smtClean="0">
                <a:latin typeface="+mj-lt"/>
              </a:rPr>
              <a:t>     - присвоение норм и ценностей, принятых в обществе, включая моральные и нравственные ценности;</a:t>
            </a:r>
          </a:p>
          <a:p>
            <a:r>
              <a:rPr lang="ru-RU" dirty="0" smtClean="0">
                <a:latin typeface="+mj-lt"/>
              </a:rPr>
              <a:t>     - развитие общения и взаимодействия ребёнка со взрослыми и сверстниками;</a:t>
            </a:r>
          </a:p>
          <a:p>
            <a:r>
              <a:rPr lang="ru-RU" dirty="0" smtClean="0">
                <a:latin typeface="+mj-lt"/>
              </a:rPr>
              <a:t>     - становление самостоятельности, целенаправленности и </a:t>
            </a:r>
            <a:r>
              <a:rPr lang="ru-RU" dirty="0" err="1" smtClean="0">
                <a:latin typeface="+mj-lt"/>
              </a:rPr>
              <a:t>саморегуляции</a:t>
            </a:r>
            <a:r>
              <a:rPr lang="ru-RU" dirty="0" smtClean="0">
                <a:latin typeface="+mj-lt"/>
              </a:rPr>
              <a:t> собственных действий;</a:t>
            </a:r>
          </a:p>
          <a:p>
            <a:r>
              <a:rPr lang="ru-RU" dirty="0" smtClean="0">
                <a:latin typeface="+mj-lt"/>
              </a:rPr>
              <a:t>     - развитие социального и эмоционального интеллекта, эмоциональной отзывчивости, сопереживания;</a:t>
            </a:r>
          </a:p>
          <a:p>
            <a:r>
              <a:rPr lang="ru-RU" dirty="0" smtClean="0">
                <a:latin typeface="+mj-lt"/>
              </a:rPr>
              <a:t>     - формирование готовности к совместной деятельности;</a:t>
            </a:r>
          </a:p>
          <a:p>
            <a:r>
              <a:rPr lang="ru-RU" dirty="0" smtClean="0">
                <a:latin typeface="+mj-lt"/>
              </a:rPr>
              <a:t>     - формирование уважительного отношения и чувства принадлежности к своей семье и сообществу детей и взрослых в   организации;</a:t>
            </a:r>
          </a:p>
          <a:p>
            <a:r>
              <a:rPr lang="ru-RU" dirty="0" smtClean="0">
                <a:latin typeface="+mj-lt"/>
              </a:rPr>
              <a:t>     - формирование позитивных установок к различным видам труда и творчества;</a:t>
            </a:r>
          </a:p>
          <a:p>
            <a:r>
              <a:rPr lang="ru-RU" dirty="0" smtClean="0">
                <a:latin typeface="+mj-lt"/>
              </a:rPr>
              <a:t>     -  формирование основ безопасности в быту, социуме, природе.</a:t>
            </a:r>
          </a:p>
          <a:p>
            <a:endParaRPr lang="ru-RU" dirty="0">
              <a:latin typeface="+mj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357982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 smtClean="0">
                <a:latin typeface="+mj-lt"/>
              </a:rPr>
              <a:t>Познавательное развитие.</a:t>
            </a:r>
          </a:p>
          <a:p>
            <a:pPr algn="ctr">
              <a:buNone/>
            </a:pPr>
            <a:endParaRPr lang="ru-RU" dirty="0" smtClean="0">
              <a:latin typeface="+mj-lt"/>
            </a:endParaRPr>
          </a:p>
          <a:p>
            <a:r>
              <a:rPr lang="ru-RU" dirty="0" smtClean="0">
                <a:latin typeface="+mj-lt"/>
              </a:rPr>
              <a:t>     -  развитие интересов детей, любознательности и познавательной мотивации;</a:t>
            </a:r>
          </a:p>
          <a:p>
            <a:r>
              <a:rPr lang="ru-RU" dirty="0" smtClean="0">
                <a:latin typeface="+mj-lt"/>
              </a:rPr>
              <a:t>     -  формирование познавательных действий, становление сознания;</a:t>
            </a:r>
          </a:p>
          <a:p>
            <a:r>
              <a:rPr lang="ru-RU" dirty="0" smtClean="0">
                <a:latin typeface="+mj-lt"/>
              </a:rPr>
              <a:t>     -  развитие воображения и творческой активности;</a:t>
            </a:r>
          </a:p>
          <a:p>
            <a:r>
              <a:rPr lang="ru-RU" dirty="0" smtClean="0">
                <a:latin typeface="+mj-lt"/>
              </a:rPr>
              <a:t>     - формирование первичных представлений о себе, других людях, объектах окружающего мира, их свойствах и         отношениях  (форме, цвете, размере, материале, звучании, ритме, тепе, количестве, числе, части и целом, пространстве и времени, движении и покое, причинах и следствиях и др.);</a:t>
            </a:r>
          </a:p>
          <a:p>
            <a:r>
              <a:rPr lang="ru-RU" dirty="0" smtClean="0">
                <a:latin typeface="+mj-lt"/>
              </a:rPr>
              <a:t>     - формирование первичных представлений о малой родине и Отечестве, представлений о </a:t>
            </a:r>
            <a:r>
              <a:rPr lang="ru-RU" dirty="0" err="1" smtClean="0">
                <a:latin typeface="+mj-lt"/>
              </a:rPr>
              <a:t>социокультурных</a:t>
            </a:r>
            <a:r>
              <a:rPr lang="ru-RU" dirty="0" smtClean="0">
                <a:latin typeface="+mj-lt"/>
              </a:rPr>
              <a:t>     ценностях нашего народа, об отечественных традициях и           праздниках, о планете Земля как общем доме людей, об особенностях природы, многообразии стран и народов мира.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35798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latin typeface="+mj-lt"/>
              </a:rPr>
              <a:t>Речевое развитие.</a:t>
            </a:r>
          </a:p>
          <a:p>
            <a:pPr algn="ctr">
              <a:buNone/>
            </a:pPr>
            <a:endParaRPr lang="ru-RU" sz="2400" dirty="0" smtClean="0">
              <a:latin typeface="+mj-lt"/>
            </a:endParaRPr>
          </a:p>
          <a:p>
            <a:r>
              <a:rPr lang="ru-RU" sz="2400" dirty="0" smtClean="0">
                <a:latin typeface="+mj-lt"/>
              </a:rPr>
              <a:t>     -  владение речью как средством общения;</a:t>
            </a:r>
          </a:p>
          <a:p>
            <a:r>
              <a:rPr lang="ru-RU" sz="2400" dirty="0" smtClean="0">
                <a:latin typeface="+mj-lt"/>
              </a:rPr>
              <a:t>     -  обогащение активного словаря;</a:t>
            </a:r>
          </a:p>
          <a:p>
            <a:r>
              <a:rPr lang="ru-RU" sz="2400" dirty="0" smtClean="0">
                <a:latin typeface="+mj-lt"/>
              </a:rPr>
              <a:t>     - развитие связной,  грамматически правильной диалогической  и монологической речи;</a:t>
            </a:r>
          </a:p>
          <a:p>
            <a:r>
              <a:rPr lang="ru-RU" sz="2400" dirty="0" smtClean="0">
                <a:latin typeface="+mj-lt"/>
              </a:rPr>
              <a:t>     -  развитие речевого творчества;</a:t>
            </a:r>
          </a:p>
          <a:p>
            <a:r>
              <a:rPr lang="ru-RU" sz="2400" dirty="0" smtClean="0">
                <a:latin typeface="+mj-lt"/>
              </a:rPr>
              <a:t>     -  развитие звуковой и интонационной культуры речи, фонематического слуха;</a:t>
            </a:r>
          </a:p>
          <a:p>
            <a:r>
              <a:rPr lang="ru-RU" sz="2400" dirty="0" smtClean="0">
                <a:latin typeface="+mj-lt"/>
              </a:rPr>
              <a:t>     - знакомство с книжной культурой, детской литературой, понимание на слух текстов различных жанров детской       литературы;</a:t>
            </a:r>
          </a:p>
          <a:p>
            <a:r>
              <a:rPr lang="ru-RU" sz="2400" dirty="0" smtClean="0">
                <a:latin typeface="+mj-lt"/>
              </a:rPr>
              <a:t>     - формирование звуковой </a:t>
            </a:r>
            <a:r>
              <a:rPr lang="ru-RU" sz="2400" dirty="0" err="1" smtClean="0">
                <a:latin typeface="+mj-lt"/>
              </a:rPr>
              <a:t>аналитико</a:t>
            </a:r>
            <a:r>
              <a:rPr lang="ru-RU" sz="2400" dirty="0" smtClean="0">
                <a:latin typeface="+mj-lt"/>
              </a:rPr>
              <a:t> – синтетической активности как предпосылки обучения грамоте.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15106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dirty="0" smtClean="0">
                <a:latin typeface="+mj-lt"/>
              </a:rPr>
              <a:t>Художественно-эстетическое развитие.</a:t>
            </a:r>
          </a:p>
          <a:p>
            <a:pPr algn="ctr">
              <a:buNone/>
            </a:pPr>
            <a:r>
              <a:rPr lang="ru-RU" dirty="0" smtClean="0">
                <a:latin typeface="+mj-lt"/>
              </a:rPr>
              <a:t>     </a:t>
            </a:r>
          </a:p>
          <a:p>
            <a:r>
              <a:rPr lang="ru-RU" dirty="0" smtClean="0">
                <a:latin typeface="+mj-lt"/>
              </a:rPr>
              <a:t>     - развитие предпосылок </a:t>
            </a:r>
            <a:r>
              <a:rPr lang="ru-RU" dirty="0" err="1" smtClean="0">
                <a:latin typeface="+mj-lt"/>
              </a:rPr>
              <a:t>ценностно</a:t>
            </a:r>
            <a:r>
              <a:rPr lang="ru-RU" dirty="0" smtClean="0">
                <a:latin typeface="+mj-lt"/>
              </a:rPr>
              <a:t>–смыслового восприятия и понимания произведений искусства (словесного,       музыкального, изобразительного), мира природы;</a:t>
            </a:r>
          </a:p>
          <a:p>
            <a:r>
              <a:rPr lang="ru-RU" dirty="0" smtClean="0">
                <a:latin typeface="+mj-lt"/>
              </a:rPr>
              <a:t>      - становление эстетического отношения к окружающему миру;</a:t>
            </a:r>
          </a:p>
          <a:p>
            <a:r>
              <a:rPr lang="ru-RU" dirty="0" smtClean="0">
                <a:latin typeface="+mj-lt"/>
              </a:rPr>
              <a:t>      - формирование элементарных представлений о видах искусства;</a:t>
            </a:r>
          </a:p>
          <a:p>
            <a:r>
              <a:rPr lang="ru-RU" dirty="0" smtClean="0">
                <a:latin typeface="+mj-lt"/>
              </a:rPr>
              <a:t>      - восприятие музыки, художественной литературы, фольклора;</a:t>
            </a:r>
          </a:p>
          <a:p>
            <a:r>
              <a:rPr lang="ru-RU" dirty="0" smtClean="0">
                <a:latin typeface="+mj-lt"/>
              </a:rPr>
              <a:t>      - стимулирование сопереживания персонажам художественных произведений;</a:t>
            </a:r>
          </a:p>
          <a:p>
            <a:r>
              <a:rPr lang="ru-RU" dirty="0" smtClean="0">
                <a:latin typeface="+mj-lt"/>
              </a:rPr>
              <a:t>      - реализация самостоятельной творческой деятельности детей (изобразительной, конструктивно-модельной музыкальной и др.)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139</TotalTime>
  <Words>1313</Words>
  <Application>Microsoft Office PowerPoint</Application>
  <PresentationFormat>Экран (4:3)</PresentationFormat>
  <Paragraphs>201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Arial</vt:lpstr>
      <vt:lpstr>Calibri</vt:lpstr>
      <vt:lpstr>Constantia</vt:lpstr>
      <vt:lpstr>Times New Roman</vt:lpstr>
      <vt:lpstr>Wingdings 2</vt:lpstr>
      <vt:lpstr>Поток</vt:lpstr>
      <vt:lpstr>Презентация  дополнительного раздела основной общеобразовательной программы дошкольного образования Муниципального бюджетного дошкольного образовательного учреждения «Детский сад комбинированного вида № 53»   г. Новомосковск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 дополнительного раздела основной общеобразовательной программы дошкольного образования Муниципального бюджетного дошкольного образовательного учреждения «Детский сад № 41»   г. Новомосковск</dc:title>
  <dc:creator>user</dc:creator>
  <cp:lastModifiedBy>User</cp:lastModifiedBy>
  <cp:revision>16</cp:revision>
  <dcterms:created xsi:type="dcterms:W3CDTF">2015-04-24T10:06:57Z</dcterms:created>
  <dcterms:modified xsi:type="dcterms:W3CDTF">2016-09-07T08:26:46Z</dcterms:modified>
</cp:coreProperties>
</file>