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99040" cy="4414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</a:rPr>
              <a:t>Презентация  дополнительного раздела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образовательной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программы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Муниципального бюджетного дошкольного образовательного учреждения «Детский сад комбинированного вида № 53»</a:t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> г. Новомосковск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Физическое развитие.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   - развитие физических качеств;</a:t>
            </a:r>
          </a:p>
          <a:p>
            <a:r>
              <a:rPr lang="ru-RU" sz="2400" dirty="0" smtClean="0">
                <a:latin typeface="+mj-lt"/>
              </a:rPr>
              <a:t>      - правильное формирование опорно-двигательной системы организма, развитие равновесия, координации  движений, крупной и мелкой моторики;</a:t>
            </a:r>
          </a:p>
          <a:p>
            <a:r>
              <a:rPr lang="ru-RU" sz="2400" dirty="0" smtClean="0">
                <a:latin typeface="+mj-lt"/>
              </a:rPr>
              <a:t>      - правильное выполнение основных движений;</a:t>
            </a:r>
          </a:p>
          <a:p>
            <a:r>
              <a:rPr lang="ru-RU" sz="2400" dirty="0" smtClean="0">
                <a:latin typeface="+mj-lt"/>
              </a:rPr>
              <a:t>      - формирование начальных представлений о некоторых видах спорта;</a:t>
            </a:r>
          </a:p>
          <a:p>
            <a:r>
              <a:rPr lang="ru-RU" sz="2400" dirty="0" smtClean="0">
                <a:latin typeface="+mj-lt"/>
              </a:rPr>
              <a:t>      - овладение подвижными играми с правилами;</a:t>
            </a:r>
          </a:p>
          <a:p>
            <a:r>
              <a:rPr lang="ru-RU" sz="2400" dirty="0" smtClean="0">
                <a:latin typeface="+mj-lt"/>
              </a:rPr>
              <a:t>      - становление целенаправленности и </a:t>
            </a:r>
            <a:r>
              <a:rPr lang="ru-RU" sz="2400" dirty="0" err="1" smtClean="0">
                <a:latin typeface="+mj-lt"/>
              </a:rPr>
              <a:t>саморегуляции</a:t>
            </a:r>
            <a:r>
              <a:rPr lang="ru-RU" sz="2400" dirty="0" smtClean="0">
                <a:latin typeface="+mj-lt"/>
              </a:rPr>
              <a:t> в двигательной сфере;</a:t>
            </a:r>
          </a:p>
          <a:p>
            <a:r>
              <a:rPr lang="ru-RU" sz="2400" dirty="0" smtClean="0">
                <a:latin typeface="+mj-lt"/>
              </a:rPr>
              <a:t> - овладение элементарными нормами и правилами здорового образа жизни.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+mj-lt"/>
              </a:rPr>
              <a:t>Используемые Примерные программы</a:t>
            </a:r>
            <a:endParaRPr lang="ru-RU" sz="2000" dirty="0" smtClean="0">
              <a:latin typeface="+mj-lt"/>
            </a:endParaRPr>
          </a:p>
          <a:p>
            <a:r>
              <a:rPr lang="ru-RU" sz="2000" b="1" dirty="0">
                <a:latin typeface="+mj-lt"/>
              </a:rPr>
              <a:t>В группах общеразвивающей направленности </a:t>
            </a:r>
            <a:r>
              <a:rPr lang="ru-RU" sz="2000" dirty="0">
                <a:latin typeface="+mj-lt"/>
              </a:rPr>
              <a:t>осуществляется реализация образовательной программы дошкольного образования.</a:t>
            </a:r>
          </a:p>
          <a:p>
            <a:pPr marL="0" indent="0">
              <a:buNone/>
            </a:pPr>
            <a:endParaRPr lang="ru-RU" sz="2000" dirty="0">
              <a:latin typeface="+mj-lt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Образовательная </a:t>
            </a:r>
            <a:r>
              <a:rPr lang="ru-RU" sz="2000" b="1" dirty="0" smtClean="0">
                <a:latin typeface="+mj-lt"/>
              </a:rPr>
              <a:t>программа МБДОУ «Детский сад  комбинированного вида №53» </a:t>
            </a:r>
            <a:r>
              <a:rPr lang="ru-RU" sz="2000" dirty="0" smtClean="0">
                <a:latin typeface="+mj-lt"/>
              </a:rPr>
              <a:t>построена с использованием следующих программ: </a:t>
            </a:r>
          </a:p>
          <a:p>
            <a:pPr lvl="0">
              <a:buNone/>
            </a:pPr>
            <a:r>
              <a:rPr lang="ru-RU" sz="2000" dirty="0" smtClean="0">
                <a:latin typeface="+mj-lt"/>
              </a:rPr>
              <a:t>Примерная основная общеобразовательная программа дошкольного образования «От рождения до школы» под редакцией </a:t>
            </a:r>
            <a:r>
              <a:rPr lang="ru-RU" sz="2000" dirty="0" err="1" smtClean="0">
                <a:latin typeface="+mj-lt"/>
              </a:rPr>
              <a:t>Н.Е.Вераксы</a:t>
            </a:r>
            <a:r>
              <a:rPr lang="ru-RU" sz="2000" dirty="0" smtClean="0">
                <a:latin typeface="+mj-lt"/>
              </a:rPr>
              <a:t> ,   Т.С.Комаровой , </a:t>
            </a:r>
            <a:r>
              <a:rPr lang="ru-RU" sz="2000" dirty="0" err="1" smtClean="0">
                <a:latin typeface="+mj-lt"/>
              </a:rPr>
              <a:t>М.А.Васильевой</a:t>
            </a:r>
            <a:endParaRPr lang="ru-RU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2067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/>
              <a:t>Ведущими целями Программы</a:t>
            </a:r>
            <a:r>
              <a:rPr lang="ru-RU" sz="2000" dirty="0"/>
              <a:t> являются:</a:t>
            </a:r>
          </a:p>
          <a:p>
            <a:r>
              <a:rPr lang="ru-RU" dirty="0"/>
              <a:t>- создание благоприятных условий для полноценного проживания ребенком дошкольного детства;</a:t>
            </a:r>
          </a:p>
          <a:p>
            <a:r>
              <a:rPr lang="ru-RU" dirty="0"/>
              <a:t>- создание условий развития дошкольников, открывающих возможности  для позитивной социализации ребёнка;</a:t>
            </a:r>
          </a:p>
          <a:p>
            <a:r>
              <a:rPr lang="ru-RU" dirty="0"/>
              <a:t>- всестороннее развитие личности ребенка (физических, интеллектуальных, духовно-нравственных, эстетических и личностных качеств), с учетом возрастных и индивидуальных особенностей;</a:t>
            </a:r>
          </a:p>
          <a:p>
            <a:r>
              <a:rPr lang="ru-RU" dirty="0"/>
              <a:t>- развитие творческих способностей, инициативности, самостоятельности и ответственности ребёнка;</a:t>
            </a:r>
          </a:p>
          <a:p>
            <a:r>
              <a:rPr lang="ru-RU" dirty="0"/>
              <a:t>- формирование предпосылок  к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98527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722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latin typeface="+mj-lt"/>
              </a:rPr>
              <a:t>Задачи Программы:</a:t>
            </a:r>
          </a:p>
          <a:p>
            <a:pPr algn="ctr">
              <a:buNone/>
            </a:pPr>
            <a:endParaRPr lang="ru-RU" sz="2800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- 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dirty="0" smtClean="0">
                <a:latin typeface="+mj-lt"/>
              </a:rPr>
              <a:t>-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r>
              <a:rPr lang="ru-RU" dirty="0" smtClean="0">
                <a:latin typeface="+mj-lt"/>
              </a:rPr>
              <a:t>-  обеспечение преемственности ООП дошкольного и начального общего образования;</a:t>
            </a:r>
          </a:p>
          <a:p>
            <a:r>
              <a:rPr lang="ru-RU" dirty="0" smtClean="0">
                <a:latin typeface="+mj-lt"/>
              </a:rPr>
              <a:t>- 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57256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800" dirty="0" smtClean="0">
                <a:latin typeface="+mj-lt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8800" dirty="0" err="1" smtClean="0">
                <a:latin typeface="+mj-lt"/>
              </a:rPr>
              <a:t>социокультурных</a:t>
            </a:r>
            <a:r>
              <a:rPr lang="ru-RU" sz="8800" dirty="0" smtClean="0">
                <a:latin typeface="+mj-lt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8800" dirty="0" smtClean="0">
                <a:latin typeface="+mj-lt"/>
              </a:rPr>
              <a:t>- 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8800" dirty="0" smtClean="0">
                <a:latin typeface="+mj-lt"/>
              </a:rPr>
              <a:t>-  обеспечение вариативности и разнообразия содержания образовательных программ и организационных форм уровня ДО,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</a:p>
          <a:p>
            <a:r>
              <a:rPr lang="ru-RU" sz="8800" dirty="0" smtClean="0">
                <a:latin typeface="+mj-lt"/>
              </a:rPr>
              <a:t>- формирование </a:t>
            </a:r>
            <a:r>
              <a:rPr lang="ru-RU" sz="8800" dirty="0" err="1" smtClean="0">
                <a:latin typeface="+mj-lt"/>
              </a:rPr>
              <a:t>социокультурной</a:t>
            </a:r>
            <a:r>
              <a:rPr lang="ru-RU" sz="8800" dirty="0" smtClean="0">
                <a:latin typeface="+mj-lt"/>
              </a:rPr>
              <a:t> среды, соответствующей возрастным, индивидуальным, психологическим  и физиологическим особенностям детей;</a:t>
            </a:r>
          </a:p>
          <a:p>
            <a:r>
              <a:rPr lang="ru-RU" sz="8800" dirty="0" smtClean="0">
                <a:latin typeface="+mj-lt"/>
              </a:rPr>
              <a:t>- 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</a:p>
          <a:p>
            <a:r>
              <a:rPr lang="ru-RU" sz="8800" dirty="0" smtClean="0">
                <a:latin typeface="+mj-lt"/>
              </a:rPr>
              <a:t>-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543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+mj-lt"/>
              </a:rPr>
              <a:t>В МБДОУ реализуются следующие парциальные программы</a:t>
            </a:r>
            <a:r>
              <a:rPr lang="ru-RU" sz="1800" b="1" dirty="0" smtClean="0">
                <a:latin typeface="+mj-lt"/>
              </a:rPr>
              <a:t>:</a:t>
            </a:r>
            <a:endParaRPr lang="ru-RU" sz="1800" dirty="0" smtClean="0">
              <a:latin typeface="+mj-lt"/>
            </a:endParaRPr>
          </a:p>
          <a:p>
            <a:pPr lvl="0">
              <a:buNone/>
            </a:pPr>
            <a:r>
              <a:rPr lang="ru-RU" sz="2000" b="1" i="1" dirty="0" smtClean="0">
                <a:latin typeface="+mj-lt"/>
              </a:rPr>
              <a:t>«Программа художественного воспитания, обучения и развития детей 2-7 лет»</a:t>
            </a:r>
            <a:r>
              <a:rPr lang="ru-RU" sz="2000" dirty="0" smtClean="0">
                <a:latin typeface="+mj-lt"/>
              </a:rPr>
              <a:t> И.А.Лыкова (О.О. – Художественно-эстетическое развитие)</a:t>
            </a:r>
            <a:r>
              <a:rPr lang="ru-RU" sz="2000" i="1" dirty="0" smtClean="0">
                <a:latin typeface="+mj-lt"/>
              </a:rPr>
              <a:t> </a:t>
            </a:r>
            <a:endParaRPr lang="ru-RU" sz="2000" dirty="0" smtClean="0">
              <a:latin typeface="+mj-lt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Цель программы</a:t>
            </a:r>
            <a:r>
              <a:rPr lang="ru-RU" sz="2000" dirty="0" smtClean="0">
                <a:latin typeface="+mj-lt"/>
              </a:rPr>
              <a:t> - формирование у детей раннего и дошкольного воз­раста эстетического отношения и ху­дожественно-творческих способнос­тей в изобразительной деятельности.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 </a:t>
            </a:r>
            <a:r>
              <a:rPr lang="ru-RU" sz="2000" b="1" i="1" dirty="0" smtClean="0">
                <a:latin typeface="+mj-lt"/>
              </a:rPr>
              <a:t>Программа «Безопасность» под редакцией Н.А Авдеевой , О.Л.Князевой , </a:t>
            </a:r>
            <a:r>
              <a:rPr lang="ru-RU" sz="2000" b="1" i="1" dirty="0" err="1" smtClean="0">
                <a:latin typeface="+mj-lt"/>
              </a:rPr>
              <a:t>Р.Б.Стеркиной</a:t>
            </a:r>
            <a:r>
              <a:rPr lang="ru-RU" sz="2000" dirty="0" smtClean="0">
                <a:latin typeface="+mj-lt"/>
              </a:rPr>
              <a:t> (О.О.- Социально-коммуникативное развитие)</a:t>
            </a: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Цель </a:t>
            </a:r>
            <a:r>
              <a:rPr lang="ru-RU" sz="2000" dirty="0" smtClean="0">
                <a:latin typeface="+mj-lt"/>
              </a:rPr>
              <a:t>: 1.Формирование  у детей навыки безопасного поведения в быту, в природе, на улицах, на дорогах, в человеческом обществе.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2. Воспитание привычки к здоровому образу жизни;</a:t>
            </a: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 </a:t>
            </a:r>
            <a:r>
              <a:rPr lang="ru-RU" sz="2000" dirty="0"/>
              <a:t> </a:t>
            </a:r>
            <a:r>
              <a:rPr lang="ru-RU" sz="2000" b="1" i="1" dirty="0" smtClean="0">
                <a:latin typeface="+mj-lt"/>
              </a:rPr>
              <a:t>Рабочая программа МБДОУ «Детский сад № 53» по краеведению «Родничок»</a:t>
            </a:r>
            <a:endParaRPr lang="ru-RU" sz="2000" dirty="0" smtClean="0">
              <a:latin typeface="+mj-lt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Цель : </a:t>
            </a:r>
            <a:r>
              <a:rPr lang="ru-RU" sz="2000" dirty="0"/>
              <a:t>комплексное решение проблем развития и воспитания, содействующее формированию всесторонне развитой личности на основе краеведческого материала.</a:t>
            </a:r>
          </a:p>
          <a:p>
            <a:pPr>
              <a:buNone/>
            </a:pPr>
            <a:endParaRPr lang="ru-RU" sz="18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Характеристика взаимодействия педагогического коллектива с семьями воспитанников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Ведущая цель взаимодействия с семьей – обеспечение   психолого-педагогической  поддержки семьи в вопросах воспитании детей, в развитии индивидуальных способностей дошкольников,  повышение компетентности родителей (законных представителей) в вопросах развития  и образования, охраны и укрепления здоровья детей.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Задачи:</a:t>
            </a:r>
            <a:endParaRPr lang="ru-RU" dirty="0" smtClean="0">
              <a:latin typeface="+mj-lt"/>
            </a:endParaRPr>
          </a:p>
          <a:p>
            <a:pPr lvl="0"/>
            <a:r>
              <a:rPr lang="ru-RU" dirty="0" smtClean="0">
                <a:latin typeface="+mj-lt"/>
              </a:rPr>
              <a:t>Формирование психолого-педагогических знаний родителей;</a:t>
            </a:r>
          </a:p>
          <a:p>
            <a:pPr lvl="0"/>
            <a:r>
              <a:rPr lang="ru-RU" dirty="0" smtClean="0">
                <a:latin typeface="+mj-lt"/>
              </a:rPr>
              <a:t>Приобщение родителей к участию жизни ДОУ;</a:t>
            </a:r>
          </a:p>
          <a:p>
            <a:pPr lvl="0"/>
            <a:r>
              <a:rPr lang="ru-RU" dirty="0" smtClean="0">
                <a:latin typeface="+mj-lt"/>
              </a:rPr>
              <a:t>Оказание помощи семьям воспитанников в развитии, воспитании и обучении детей;</a:t>
            </a:r>
          </a:p>
          <a:p>
            <a:pPr lvl="0"/>
            <a:r>
              <a:rPr lang="ru-RU" dirty="0" smtClean="0">
                <a:latin typeface="+mj-lt"/>
              </a:rPr>
              <a:t>Изучение и пропаганда лучшего семейного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Система взаимодействия с родителями включает: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ознакомление родителей с результатом работы ДОУ на общих родительских собраниях, анализом участия родительской общественности в жизни ДОУ;</a:t>
            </a:r>
          </a:p>
          <a:p>
            <a:r>
              <a:rPr lang="ru-RU" dirty="0" smtClean="0">
                <a:latin typeface="+mj-lt"/>
              </a:rPr>
              <a:t>     - ознакомление родителей с содержанием работы ДОУ, направленной на физическое, психическое и социальное развитие ребенка;</a:t>
            </a:r>
          </a:p>
          <a:p>
            <a:r>
              <a:rPr lang="ru-RU" dirty="0" smtClean="0">
                <a:latin typeface="+mj-lt"/>
              </a:rPr>
              <a:t>    - участие в составлении планов спортивных и культурно-массовых мероприятий, работы родительского комитета;</a:t>
            </a:r>
          </a:p>
          <a:p>
            <a:r>
              <a:rPr lang="ru-RU" dirty="0" smtClean="0">
                <a:latin typeface="+mj-lt"/>
              </a:rPr>
              <a:t>     - целенаправленную работу, пропагандирующую общественное дошкольное воспитание в его разных формах;</a:t>
            </a:r>
          </a:p>
          <a:p>
            <a:r>
              <a:rPr lang="ru-RU" dirty="0" smtClean="0">
                <a:latin typeface="+mj-lt"/>
              </a:rPr>
              <a:t>     -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3246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Модель сотрудничества семьи и детского сада в течение года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428604"/>
          <a:ext cx="8643999" cy="6429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7085"/>
                <a:gridCol w="2738457"/>
                <a:gridCol w="2738457"/>
              </a:tblGrid>
              <a:tr h="65422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Реальное участие родителей в жизни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Формы участия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сотрудничества</a:t>
                      </a:r>
                      <a:endParaRPr lang="ru-RU" dirty="0"/>
                    </a:p>
                  </a:txBody>
                  <a:tcPr/>
                </a:tc>
              </a:tr>
              <a:tr h="2083658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проведении мониторинговых исследований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Анкетирование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Социологический опрос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-Интервьюирование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«Родительская почта»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3-4 раза в год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мере необходимости 1 раз в квартал</a:t>
                      </a:r>
                      <a:endParaRPr lang="ru-RU" sz="1400" dirty="0"/>
                    </a:p>
                  </a:txBody>
                  <a:tcPr/>
                </a:tc>
              </a:tr>
              <a:tr h="2398814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создании условий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субботниках по        благоустройству территории;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Помощь в создании предметно – развивающей среды;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Оказание помощи в ремонтных работах;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Ежегодно</a:t>
                      </a:r>
                      <a:endParaRPr lang="ru-RU" sz="1400" dirty="0"/>
                    </a:p>
                  </a:txBody>
                  <a:tcPr/>
                </a:tc>
              </a:tr>
              <a:tr h="1292703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управлении ДОУ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работе Совета Учреждения, Совета родителей; педагогических советах.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плану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929718" cy="6697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0073"/>
                <a:gridCol w="3571913"/>
                <a:gridCol w="2827732"/>
              </a:tblGrid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просветительской деятельности, направленной на повышение педагогической культуры, расширение информационного поля родителей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-Наглядная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  (стенды, папки – передвижки, семейные и групповые фотоальбомы, фоторепортажи «Из жизни группы», «Копилка добрых дел», «Мы благодарим»;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Памятки;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Информация на сайте - странички ДОУ;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- Консультации, семинары, семинары – практикумы, конференции;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Распространение опыта семейного воспитания;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Родительские собрания;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Выпуск газеты для родителей «Радуга»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годовому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268869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Дни открытых дверей;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Дни здоровья;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Недели творчества;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Совместные праздники, развлечения;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Встречи с интересными людьми;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Семейные гостиные;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Участие в творческих выставках, смотрах – конкурсах;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Мероприятия с родителями в рамках проектной деятельности;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Творческие отчеты кружков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 по годовому   плану 2-3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раз в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429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Calibri" panose="020F0502020204030204" pitchFamily="34" charset="0"/>
              </a:rPr>
              <a:t>   Образовательная </a:t>
            </a:r>
            <a:r>
              <a:rPr lang="ru-RU" b="1" dirty="0" smtClean="0">
                <a:latin typeface="Calibri" panose="020F0502020204030204" pitchFamily="34" charset="0"/>
              </a:rPr>
              <a:t>программа 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МБДОУ «Детский сад комбинированного вида № 53» охватывает возраст детей от </a:t>
            </a:r>
            <a:r>
              <a:rPr lang="ru-RU" b="1" dirty="0">
                <a:latin typeface="Calibri" panose="020F0502020204030204" pitchFamily="34" charset="0"/>
              </a:rPr>
              <a:t>2</a:t>
            </a:r>
            <a:r>
              <a:rPr lang="ru-RU" b="1" dirty="0" smtClean="0">
                <a:latin typeface="Calibri" panose="020F0502020204030204" pitchFamily="34" charset="0"/>
              </a:rPr>
              <a:t> до 7 лет и определяет содержание и организацию образовательной деятельности на уровне дошкольного образования.</a:t>
            </a:r>
          </a:p>
          <a:p>
            <a:pPr marL="0" indent="0">
              <a:buNone/>
            </a:pP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  </a:t>
            </a:r>
            <a:r>
              <a:rPr lang="ru-RU" b="1" dirty="0" smtClean="0">
                <a:latin typeface="Calibri" panose="020F0502020204030204" pitchFamily="34" charset="0"/>
              </a:rPr>
              <a:t>Программа </a:t>
            </a:r>
            <a:r>
              <a:rPr lang="ru-RU" b="1" dirty="0">
                <a:latin typeface="Calibri" panose="020F0502020204030204" pitchFamily="34" charset="0"/>
              </a:rPr>
              <a:t>реализуется в дошкольных группах 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общеразвивающей 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</a:rPr>
              <a:t>направленности в режиме сокращенного дня (10-час. пребывание):</a:t>
            </a:r>
          </a:p>
          <a:p>
            <a:pPr lvl="0"/>
            <a:r>
              <a:rPr lang="ru-RU" b="1" dirty="0">
                <a:latin typeface="Calibri" panose="020F0502020204030204" pitchFamily="34" charset="0"/>
              </a:rPr>
              <a:t>- Группа раннего возраста общеразвивающей направленности от 2-3 лет;</a:t>
            </a:r>
          </a:p>
          <a:p>
            <a:pPr lvl="0"/>
            <a:r>
              <a:rPr lang="ru-RU" b="1" dirty="0" smtClean="0">
                <a:latin typeface="Calibri" panose="020F0502020204030204" pitchFamily="34" charset="0"/>
              </a:rPr>
              <a:t>-  </a:t>
            </a:r>
            <a:r>
              <a:rPr lang="ru-RU" b="1" dirty="0">
                <a:latin typeface="Calibri" panose="020F0502020204030204" pitchFamily="34" charset="0"/>
              </a:rPr>
              <a:t>Группы общеразвивающей направленности. (3-4 лет), (4-6 лет), (6-7 лет)</a:t>
            </a:r>
          </a:p>
          <a:p>
            <a:pPr>
              <a:buNone/>
            </a:pPr>
            <a:r>
              <a:rPr lang="ru-RU" b="1" dirty="0" smtClean="0">
                <a:latin typeface="Calibri" panose="020F0502020204030204" pitchFamily="34" charset="0"/>
              </a:rPr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  <a:endParaRPr lang="ru-RU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+mj-lt"/>
              </a:rPr>
              <a:t>СПАСИБО ЗА ВНИМАНИЕ!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7151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+mj-lt"/>
              </a:rPr>
              <a:t>Программа предполагает возможность начала освоения детьми содержания образовательных областей на любом этапе ее реализации: ранний возраст (до 3 лет) младший дошкольный возраст (3-4 года) средний дошкольный возраст (4-5 лет) старший дошкольный возраст (5-6 лет) ребенок на пороге школы (6-7 лет) Программа учитывает 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</a:t>
            </a:r>
          </a:p>
          <a:p>
            <a:pPr>
              <a:buNone/>
            </a:pPr>
            <a:r>
              <a:rPr lang="ru-RU" sz="2800" dirty="0" smtClean="0">
                <a:latin typeface="+mj-lt"/>
              </a:rPr>
              <a:t>Программа направлена на:</a:t>
            </a:r>
          </a:p>
          <a:p>
            <a:pPr lvl="0"/>
            <a:r>
              <a:rPr lang="ru-RU" sz="2800" dirty="0" smtClean="0">
                <a:latin typeface="+mj-lt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lvl="0"/>
            <a:r>
              <a:rPr lang="ru-RU" sz="2800" dirty="0" smtClean="0">
                <a:latin typeface="+mj-lt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6038872"/>
          </a:xfrm>
        </p:spPr>
        <p:txBody>
          <a:bodyPr/>
          <a:lstStyle/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r>
              <a:rPr lang="ru-RU" sz="2400" dirty="0" smtClean="0">
                <a:latin typeface="+mj-lt"/>
              </a:rPr>
              <a:t>Содержание Программы  охватывает следующие образовательные  области: </a:t>
            </a: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 algn="ctr"/>
            <a:r>
              <a:rPr lang="ru-RU" sz="2400" dirty="0" smtClean="0">
                <a:latin typeface="+mj-lt"/>
              </a:rPr>
              <a:t>- социально-коммуникативное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-познавательное развитие;</a:t>
            </a:r>
          </a:p>
          <a:p>
            <a:pPr algn="ctr"/>
            <a:r>
              <a:rPr lang="ru-RU" sz="2400" dirty="0" smtClean="0">
                <a:latin typeface="+mj-lt"/>
              </a:rPr>
              <a:t>- речевое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-художественно-эстетическое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-физическое развитие.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04"/>
            <a:ext cx="8229600" cy="6572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+mj-lt"/>
              </a:rPr>
              <a:t>Каждая образовательная область включает в себя  </a:t>
            </a:r>
            <a:r>
              <a:rPr lang="ru-RU" sz="2400" dirty="0" smtClean="0">
                <a:latin typeface="+mj-lt"/>
              </a:rPr>
              <a:t>образовательные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модули</a:t>
            </a:r>
          </a:p>
          <a:p>
            <a:pPr algn="ctr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214422"/>
            <a:ext cx="300039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1. Образовательная область «Физическое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3143248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«Труд»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00240"/>
            <a:ext cx="292895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2.Образовательная область «</a:t>
            </a:r>
            <a:r>
              <a:rPr lang="ru-RU" sz="1600" b="1" dirty="0" smtClean="0">
                <a:latin typeface="+mj-lt"/>
              </a:rPr>
              <a:t>Социально-коммуникативное развитие</a:t>
            </a:r>
            <a:r>
              <a:rPr lang="ru-RU" sz="1600" b="1" dirty="0">
                <a:latin typeface="+mj-lt"/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6000768"/>
            <a:ext cx="2928958" cy="7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5.«Художественно-эстетическое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5072074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4.Образовательная область «Познавательное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4071942"/>
            <a:ext cx="292895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Образовательная область «Речевое развитие»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5643578"/>
            <a:ext cx="235745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«Художественное творчество»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1214422"/>
            <a:ext cx="2000264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Физическая культура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72330" y="1214422"/>
            <a:ext cx="178595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Здоровье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«Здоровье».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7158" y="2071678"/>
            <a:ext cx="2071702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>
                <a:latin typeface="+mj-lt"/>
              </a:rPr>
              <a:t>Тематический  модуль </a:t>
            </a:r>
            <a:r>
              <a:rPr lang="ru-RU" sz="1600" i="1" dirty="0">
                <a:latin typeface="+mj-lt"/>
              </a:rPr>
              <a:t>«Социализация»</a:t>
            </a:r>
            <a:endParaRPr lang="ru-RU" sz="16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4000504"/>
            <a:ext cx="2286016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«Чтение художественной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литературы»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29454" y="3929066"/>
            <a:ext cx="1857388" cy="1071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 Развитие речи»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786578" y="5715016"/>
            <a:ext cx="214314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«Музыка»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72330" y="2071678"/>
            <a:ext cx="1785950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Образовательный </a:t>
            </a:r>
            <a:r>
              <a:rPr lang="ru-RU" sz="1600" u="sng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«Безопасность»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43" name="Прямая со стрелкой 42"/>
          <p:cNvCxnSpPr>
            <a:stCxn id="5" idx="3"/>
            <a:endCxn id="29" idx="1"/>
          </p:cNvCxnSpPr>
          <p:nvPr/>
        </p:nvCxnSpPr>
        <p:spPr>
          <a:xfrm>
            <a:off x="6143636" y="153589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7" idx="3"/>
            <a:endCxn id="37" idx="1"/>
          </p:cNvCxnSpPr>
          <p:nvPr/>
        </p:nvCxnSpPr>
        <p:spPr>
          <a:xfrm>
            <a:off x="6072198" y="2457440"/>
            <a:ext cx="1000132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0" idx="3"/>
            <a:endCxn id="35" idx="1"/>
          </p:cNvCxnSpPr>
          <p:nvPr/>
        </p:nvCxnSpPr>
        <p:spPr>
          <a:xfrm>
            <a:off x="6072198" y="446485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8" idx="3"/>
          </p:cNvCxnSpPr>
          <p:nvPr/>
        </p:nvCxnSpPr>
        <p:spPr>
          <a:xfrm flipV="1">
            <a:off x="6072198" y="6343689"/>
            <a:ext cx="714380" cy="7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5" idx="1"/>
            <a:endCxn id="28" idx="3"/>
          </p:cNvCxnSpPr>
          <p:nvPr/>
        </p:nvCxnSpPr>
        <p:spPr>
          <a:xfrm rot="10800000">
            <a:off x="2428860" y="1535893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7" idx="1"/>
            <a:endCxn id="30" idx="3"/>
          </p:cNvCxnSpPr>
          <p:nvPr/>
        </p:nvCxnSpPr>
        <p:spPr>
          <a:xfrm rot="10800000" flipV="1">
            <a:off x="2428860" y="2457439"/>
            <a:ext cx="714380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 flipV="1">
            <a:off x="2500298" y="4429132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8" idx="1"/>
          </p:cNvCxnSpPr>
          <p:nvPr/>
        </p:nvCxnSpPr>
        <p:spPr>
          <a:xfrm rot="10800000" flipV="1">
            <a:off x="2714612" y="6350822"/>
            <a:ext cx="428628" cy="7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7" idx="2"/>
            <a:endCxn id="6" idx="0"/>
          </p:cNvCxnSpPr>
          <p:nvPr/>
        </p:nvCxnSpPr>
        <p:spPr>
          <a:xfrm rot="5400000">
            <a:off x="4493415" y="3028944"/>
            <a:ext cx="2286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1031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Социально-коммуникативное развитие.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присвоение норм и ценностей, принятых в обществе, включая моральные и нравственные ценности;</a:t>
            </a:r>
          </a:p>
          <a:p>
            <a:r>
              <a:rPr lang="ru-RU" dirty="0" smtClean="0">
                <a:latin typeface="+mj-lt"/>
              </a:rPr>
              <a:t>     - развитие общения и взаимодействия ребёнка со взрослыми и сверстниками;</a:t>
            </a:r>
          </a:p>
          <a:p>
            <a:r>
              <a:rPr lang="ru-RU" dirty="0" smtClean="0">
                <a:latin typeface="+mj-lt"/>
              </a:rPr>
              <a:t>     - становление самостоятельности, целенаправленности и </a:t>
            </a:r>
            <a:r>
              <a:rPr lang="ru-RU" dirty="0" err="1" smtClean="0">
                <a:latin typeface="+mj-lt"/>
              </a:rPr>
              <a:t>саморегуляции</a:t>
            </a:r>
            <a:r>
              <a:rPr lang="ru-RU" dirty="0" smtClean="0">
                <a:latin typeface="+mj-lt"/>
              </a:rPr>
              <a:t> собственных действий;</a:t>
            </a:r>
          </a:p>
          <a:p>
            <a:r>
              <a:rPr lang="ru-RU" dirty="0" smtClean="0">
                <a:latin typeface="+mj-lt"/>
              </a:rPr>
              <a:t>     - развитие социального и эмоционального интеллекта, эмоциональной отзывчивости, сопереживания;</a:t>
            </a:r>
          </a:p>
          <a:p>
            <a:r>
              <a:rPr lang="ru-RU" dirty="0" smtClean="0">
                <a:latin typeface="+mj-lt"/>
              </a:rPr>
              <a:t>     - формирование готовности к совместной деятельности;</a:t>
            </a:r>
          </a:p>
          <a:p>
            <a:r>
              <a:rPr lang="ru-RU" dirty="0" smtClean="0">
                <a:latin typeface="+mj-lt"/>
              </a:rPr>
              <a:t>     - формирование уважительного отношения и чувства принадлежности к своей семье и сообществу детей и взрослых в   организации;</a:t>
            </a:r>
          </a:p>
          <a:p>
            <a:r>
              <a:rPr lang="ru-RU" dirty="0" smtClean="0">
                <a:latin typeface="+mj-lt"/>
              </a:rPr>
              <a:t>     - формирование позитивных установок к различным видам труда и творчества;</a:t>
            </a:r>
          </a:p>
          <a:p>
            <a:r>
              <a:rPr lang="ru-RU" dirty="0" smtClean="0">
                <a:latin typeface="+mj-lt"/>
              </a:rPr>
              <a:t>     -  формирование основ безопасности в быту, социуме, природе.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Познавательное развитие.</a:t>
            </a:r>
          </a:p>
          <a:p>
            <a:pPr algn="ctr">
              <a:buNone/>
            </a:pP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 развитие интересов детей, любознательности и познавательной мотивации;</a:t>
            </a:r>
          </a:p>
          <a:p>
            <a:r>
              <a:rPr lang="ru-RU" dirty="0" smtClean="0">
                <a:latin typeface="+mj-lt"/>
              </a:rPr>
              <a:t>     -  формирование познавательных действий, становление сознания;</a:t>
            </a:r>
          </a:p>
          <a:p>
            <a:r>
              <a:rPr lang="ru-RU" dirty="0" smtClean="0">
                <a:latin typeface="+mj-lt"/>
              </a:rPr>
              <a:t>     -  развитие воображения и творческой активности;</a:t>
            </a:r>
          </a:p>
          <a:p>
            <a:r>
              <a:rPr lang="ru-RU" dirty="0" smtClean="0">
                <a:latin typeface="+mj-lt"/>
              </a:rPr>
              <a:t>     - формирование первичных представлений о себе, других людях, объектах окружающего мира, их свойствах и         отношениях 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др.);</a:t>
            </a:r>
          </a:p>
          <a:p>
            <a:r>
              <a:rPr lang="ru-RU" dirty="0" smtClean="0">
                <a:latin typeface="+mj-lt"/>
              </a:rPr>
              <a:t>     - формирование первичных представлений о малой родине и Отечестве, представлений о </a:t>
            </a:r>
            <a:r>
              <a:rPr lang="ru-RU" dirty="0" err="1" smtClean="0">
                <a:latin typeface="+mj-lt"/>
              </a:rPr>
              <a:t>социокультурных</a:t>
            </a:r>
            <a:r>
              <a:rPr lang="ru-RU" dirty="0" smtClean="0">
                <a:latin typeface="+mj-lt"/>
              </a:rPr>
              <a:t>     ценностях нашего народа, об отечественных традициях и           праздниках, о планете Земля как общем доме людей, об особенностях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Речевое развитие.</a:t>
            </a:r>
          </a:p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  -  владение речью как средством общения;</a:t>
            </a:r>
          </a:p>
          <a:p>
            <a:r>
              <a:rPr lang="ru-RU" sz="2400" dirty="0" smtClean="0">
                <a:latin typeface="+mj-lt"/>
              </a:rPr>
              <a:t>     -  обогащение активного словаря;</a:t>
            </a:r>
          </a:p>
          <a:p>
            <a:r>
              <a:rPr lang="ru-RU" sz="2400" dirty="0" smtClean="0">
                <a:latin typeface="+mj-lt"/>
              </a:rPr>
              <a:t>     - развитие связной,  грамматически правильной диалогической  и монологической речи;</a:t>
            </a:r>
          </a:p>
          <a:p>
            <a:r>
              <a:rPr lang="ru-RU" sz="2400" dirty="0" smtClean="0">
                <a:latin typeface="+mj-lt"/>
              </a:rPr>
              <a:t>     -  развитие речевого творчества;</a:t>
            </a:r>
          </a:p>
          <a:p>
            <a:r>
              <a:rPr lang="ru-RU" sz="2400" dirty="0" smtClean="0">
                <a:latin typeface="+mj-lt"/>
              </a:rPr>
              <a:t>     -  развитие звуковой и интонационной культуры речи, фонематического слуха;</a:t>
            </a:r>
          </a:p>
          <a:p>
            <a:r>
              <a:rPr lang="ru-RU" sz="2400" dirty="0" smtClean="0">
                <a:latin typeface="+mj-lt"/>
              </a:rPr>
              <a:t>     - знакомство с книжной культурой, детской литературой, понимание на слух текстов различных жанров детской       литературы;</a:t>
            </a:r>
          </a:p>
          <a:p>
            <a:r>
              <a:rPr lang="ru-RU" sz="2400" dirty="0" smtClean="0">
                <a:latin typeface="+mj-lt"/>
              </a:rPr>
              <a:t>     - формирование звуковой </a:t>
            </a:r>
            <a:r>
              <a:rPr lang="ru-RU" sz="2400" dirty="0" err="1" smtClean="0">
                <a:latin typeface="+mj-lt"/>
              </a:rPr>
              <a:t>аналитико</a:t>
            </a:r>
            <a:r>
              <a:rPr lang="ru-RU" sz="2400" dirty="0" smtClean="0">
                <a:latin typeface="+mj-lt"/>
              </a:rPr>
              <a:t> – 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Художественно-эстетическое развитие.</a:t>
            </a:r>
          </a:p>
          <a:p>
            <a:pPr algn="ctr">
              <a:buNone/>
            </a:pPr>
            <a:r>
              <a:rPr lang="ru-RU" dirty="0" smtClean="0">
                <a:latin typeface="+mj-lt"/>
              </a:rPr>
              <a:t>     </a:t>
            </a:r>
          </a:p>
          <a:p>
            <a:r>
              <a:rPr lang="ru-RU" dirty="0" smtClean="0">
                <a:latin typeface="+mj-lt"/>
              </a:rPr>
              <a:t>     - развитие предпосылок </a:t>
            </a:r>
            <a:r>
              <a:rPr lang="ru-RU" dirty="0" err="1" smtClean="0">
                <a:latin typeface="+mj-lt"/>
              </a:rPr>
              <a:t>ценностно</a:t>
            </a:r>
            <a:r>
              <a:rPr lang="ru-RU" dirty="0" smtClean="0">
                <a:latin typeface="+mj-lt"/>
              </a:rPr>
              <a:t>–смыслового восприятия и понимания произведений искусства (словесного,       музыкального, изобразительного), мира природы;</a:t>
            </a:r>
          </a:p>
          <a:p>
            <a:r>
              <a:rPr lang="ru-RU" dirty="0" smtClean="0">
                <a:latin typeface="+mj-lt"/>
              </a:rPr>
              <a:t>      - становление эстетического отношения к окружающему миру;</a:t>
            </a:r>
          </a:p>
          <a:p>
            <a:r>
              <a:rPr lang="ru-RU" dirty="0" smtClean="0">
                <a:latin typeface="+mj-lt"/>
              </a:rPr>
              <a:t>      - формирование элементарных представлений о видах искусства;</a:t>
            </a:r>
          </a:p>
          <a:p>
            <a:r>
              <a:rPr lang="ru-RU" dirty="0" smtClean="0">
                <a:latin typeface="+mj-lt"/>
              </a:rPr>
              <a:t>      - восприятие музыки, художественной литературы, фольклора;</a:t>
            </a:r>
          </a:p>
          <a:p>
            <a:r>
              <a:rPr lang="ru-RU" dirty="0" smtClean="0">
                <a:latin typeface="+mj-lt"/>
              </a:rPr>
              <a:t>      - стимулирование сопереживания персонажам художественных произведений;</a:t>
            </a:r>
          </a:p>
          <a:p>
            <a:r>
              <a:rPr lang="ru-RU" dirty="0" smtClean="0">
                <a:latin typeface="+mj-lt"/>
              </a:rPr>
              <a:t>      - реализация самостоятельной творческой деятельности детей (изобразительной, конструктивно-модельной музыкальной и др.)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1377</Words>
  <Application>Microsoft Office PowerPoint</Application>
  <PresentationFormat>Экран (4:3)</PresentationFormat>
  <Paragraphs>196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 дополнительного раздела  образовательной программы  Муниципального бюджетного дошкольного образовательного учреждения «Детский сад комбинированного вида № 53»   г. Новомосковск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дополнительного раздела основной общеобразовательной программы дошкольного образования Муниципального бюджетного дошкольного образовательного учреждения «Детский сад № 41»   г. Новомосковск</dc:title>
  <dc:creator>user</dc:creator>
  <cp:lastModifiedBy>User</cp:lastModifiedBy>
  <cp:revision>17</cp:revision>
  <dcterms:created xsi:type="dcterms:W3CDTF">2015-04-24T10:06:57Z</dcterms:created>
  <dcterms:modified xsi:type="dcterms:W3CDTF">2017-08-01T10:28:06Z</dcterms:modified>
</cp:coreProperties>
</file>